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62" r:id="rId3"/>
    <p:sldId id="274" r:id="rId4"/>
    <p:sldId id="263" r:id="rId5"/>
    <p:sldId id="264" r:id="rId6"/>
    <p:sldId id="265" r:id="rId7"/>
    <p:sldId id="266" r:id="rId8"/>
    <p:sldId id="267" r:id="rId9"/>
    <p:sldId id="268" r:id="rId10"/>
    <p:sldId id="269" r:id="rId11"/>
    <p:sldId id="270" r:id="rId12"/>
    <p:sldId id="271"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BE2552-2FA3-42CF-BBEF-1089D9E90147}" v="1255" dt="2023-09-28T16:45:14.850"/>
    <p1510:client id="{4BB3FAF1-DD44-4976-B582-D77E79E0B016}" v="805" dt="2023-09-28T16:46:12.036"/>
    <p1510:client id="{7958BFA2-26D4-435C-8828-0E113637C080}" v="548" dt="2023-09-28T16:49:15.707"/>
    <p1510:client id="{F74DDA4E-7682-F9DD-5975-B62355395BA8}" v="561" dt="2023-09-28T16:25:43.8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782"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4DE69D-3C4D-4734-A73C-41AAB0C0AC9E}"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04E1384A-C7C8-4ECD-B1BE-744E0BD14D16}">
      <dgm:prSet custT="1"/>
      <dgm:spPr/>
      <dgm:t>
        <a:bodyPr/>
        <a:lstStyle/>
        <a:p>
          <a:r>
            <a:rPr lang="en-US" sz="1800" b="1" dirty="0">
              <a:latin typeface="Arial" panose="020B0604020202020204" pitchFamily="34" charset="0"/>
              <a:cs typeface="Arial" panose="020B0604020202020204" pitchFamily="34" charset="0"/>
            </a:rPr>
            <a:t>We need to learn more about NFC chips/readers and how they interact. We intend to be able to create some logic which will make them scan when needed and not constantly scan to save on power consumption and longevity. </a:t>
          </a:r>
        </a:p>
      </dgm:t>
    </dgm:pt>
    <dgm:pt modelId="{565E4564-773C-4915-B024-3ACC3EA6A1FD}" type="parTrans" cxnId="{CD1762C2-2057-4BD5-AAA7-62581CB46C17}">
      <dgm:prSet/>
      <dgm:spPr/>
      <dgm:t>
        <a:bodyPr/>
        <a:lstStyle/>
        <a:p>
          <a:endParaRPr lang="en-US"/>
        </a:p>
      </dgm:t>
    </dgm:pt>
    <dgm:pt modelId="{A01B4BB0-ECBA-4EE3-B04F-D513767AC4F1}" type="sibTrans" cxnId="{CD1762C2-2057-4BD5-AAA7-62581CB46C17}">
      <dgm:prSet/>
      <dgm:spPr/>
      <dgm:t>
        <a:bodyPr/>
        <a:lstStyle/>
        <a:p>
          <a:endParaRPr lang="en-US"/>
        </a:p>
      </dgm:t>
    </dgm:pt>
    <dgm:pt modelId="{A2BB0095-FC7E-4819-98B9-25363208C85B}">
      <dgm:prSet custT="1"/>
      <dgm:spPr/>
      <dgm:t>
        <a:bodyPr/>
        <a:lstStyle/>
        <a:p>
          <a:r>
            <a:rPr lang="en-US" sz="1800" b="1" dirty="0">
              <a:latin typeface="Arial" panose="020B0604020202020204" pitchFamily="34" charset="0"/>
              <a:cs typeface="Arial" panose="020B0604020202020204" pitchFamily="34" charset="0"/>
            </a:rPr>
            <a:t>We also need to research and learn which microprocessor will be appropriate for our uses and how to program it effectively. We plan on having an array with many values stored in it (300+) and need to make sure the microprocessor has enough internal storage to allow for that.</a:t>
          </a:r>
        </a:p>
      </dgm:t>
    </dgm:pt>
    <dgm:pt modelId="{CA43318C-B6C6-4F96-8DAE-6F98411DB675}" type="parTrans" cxnId="{174AE622-34C7-4BF7-9F2D-E5CD4D0F0343}">
      <dgm:prSet/>
      <dgm:spPr/>
      <dgm:t>
        <a:bodyPr/>
        <a:lstStyle/>
        <a:p>
          <a:endParaRPr lang="en-US"/>
        </a:p>
      </dgm:t>
    </dgm:pt>
    <dgm:pt modelId="{A00527D3-3C6C-4C93-B7FD-A4797851B82F}" type="sibTrans" cxnId="{174AE622-34C7-4BF7-9F2D-E5CD4D0F0343}">
      <dgm:prSet/>
      <dgm:spPr/>
      <dgm:t>
        <a:bodyPr/>
        <a:lstStyle/>
        <a:p>
          <a:endParaRPr lang="en-US"/>
        </a:p>
      </dgm:t>
    </dgm:pt>
    <dgm:pt modelId="{7D5940D7-CF82-4DCC-AB92-5614F0EBA5D9}">
      <dgm:prSet custT="1"/>
      <dgm:spPr/>
      <dgm:t>
        <a:bodyPr/>
        <a:lstStyle/>
        <a:p>
          <a:r>
            <a:rPr lang="en-US" sz="1800" b="1" dirty="0">
              <a:latin typeface="Arial" panose="020B0604020202020204" pitchFamily="34" charset="0"/>
              <a:cs typeface="Arial" panose="020B0604020202020204" pitchFamily="34" charset="0"/>
            </a:rPr>
            <a:t>Lastly, we need to look a little bit into proper PCB design and where to source our custom PCB from after we are finished creating it digitally.</a:t>
          </a:r>
        </a:p>
      </dgm:t>
    </dgm:pt>
    <dgm:pt modelId="{101B39DD-F71B-4D9C-80A2-33958B4F4E75}" type="parTrans" cxnId="{BED2C7E6-7947-4B07-B2A4-5E29BFBB0BE4}">
      <dgm:prSet/>
      <dgm:spPr/>
      <dgm:t>
        <a:bodyPr/>
        <a:lstStyle/>
        <a:p>
          <a:endParaRPr lang="en-US"/>
        </a:p>
      </dgm:t>
    </dgm:pt>
    <dgm:pt modelId="{871B4E85-0EF8-4A64-A8C6-0F42C86646A1}" type="sibTrans" cxnId="{BED2C7E6-7947-4B07-B2A4-5E29BFBB0BE4}">
      <dgm:prSet/>
      <dgm:spPr/>
      <dgm:t>
        <a:bodyPr/>
        <a:lstStyle/>
        <a:p>
          <a:endParaRPr lang="en-US"/>
        </a:p>
      </dgm:t>
    </dgm:pt>
    <dgm:pt modelId="{FDA5BB24-6BAE-47D1-8EAA-1A86F1295F6B}" type="pres">
      <dgm:prSet presAssocID="{5D4DE69D-3C4D-4734-A73C-41AAB0C0AC9E}" presName="linear" presStyleCnt="0">
        <dgm:presLayoutVars>
          <dgm:animLvl val="lvl"/>
          <dgm:resizeHandles val="exact"/>
        </dgm:presLayoutVars>
      </dgm:prSet>
      <dgm:spPr/>
    </dgm:pt>
    <dgm:pt modelId="{5B4CFE86-754F-4E1F-91B6-935DCD7A6848}" type="pres">
      <dgm:prSet presAssocID="{04E1384A-C7C8-4ECD-B1BE-744E0BD14D16}" presName="parentText" presStyleLbl="node1" presStyleIdx="0" presStyleCnt="3">
        <dgm:presLayoutVars>
          <dgm:chMax val="0"/>
          <dgm:bulletEnabled val="1"/>
        </dgm:presLayoutVars>
      </dgm:prSet>
      <dgm:spPr/>
    </dgm:pt>
    <dgm:pt modelId="{2D558912-2235-4CE4-A92C-2DBE5B8982D3}" type="pres">
      <dgm:prSet presAssocID="{A01B4BB0-ECBA-4EE3-B04F-D513767AC4F1}" presName="spacer" presStyleCnt="0"/>
      <dgm:spPr/>
    </dgm:pt>
    <dgm:pt modelId="{EDFB4CD7-9E20-4664-A93C-FA047E644EDA}" type="pres">
      <dgm:prSet presAssocID="{A2BB0095-FC7E-4819-98B9-25363208C85B}" presName="parentText" presStyleLbl="node1" presStyleIdx="1" presStyleCnt="3">
        <dgm:presLayoutVars>
          <dgm:chMax val="0"/>
          <dgm:bulletEnabled val="1"/>
        </dgm:presLayoutVars>
      </dgm:prSet>
      <dgm:spPr/>
    </dgm:pt>
    <dgm:pt modelId="{3D484CF4-CA76-488A-9190-9F983A8FCE08}" type="pres">
      <dgm:prSet presAssocID="{A00527D3-3C6C-4C93-B7FD-A4797851B82F}" presName="spacer" presStyleCnt="0"/>
      <dgm:spPr/>
    </dgm:pt>
    <dgm:pt modelId="{8DC8ECAE-60F8-4C00-9237-EC319337FD29}" type="pres">
      <dgm:prSet presAssocID="{7D5940D7-CF82-4DCC-AB92-5614F0EBA5D9}" presName="parentText" presStyleLbl="node1" presStyleIdx="2" presStyleCnt="3">
        <dgm:presLayoutVars>
          <dgm:chMax val="0"/>
          <dgm:bulletEnabled val="1"/>
        </dgm:presLayoutVars>
      </dgm:prSet>
      <dgm:spPr/>
    </dgm:pt>
  </dgm:ptLst>
  <dgm:cxnLst>
    <dgm:cxn modelId="{174AE622-34C7-4BF7-9F2D-E5CD4D0F0343}" srcId="{5D4DE69D-3C4D-4734-A73C-41AAB0C0AC9E}" destId="{A2BB0095-FC7E-4819-98B9-25363208C85B}" srcOrd="1" destOrd="0" parTransId="{CA43318C-B6C6-4F96-8DAE-6F98411DB675}" sibTransId="{A00527D3-3C6C-4C93-B7FD-A4797851B82F}"/>
    <dgm:cxn modelId="{4ABCC040-E7C3-4559-90C8-ED451F3AB4C4}" type="presOf" srcId="{7D5940D7-CF82-4DCC-AB92-5614F0EBA5D9}" destId="{8DC8ECAE-60F8-4C00-9237-EC319337FD29}" srcOrd="0" destOrd="0" presId="urn:microsoft.com/office/officeart/2005/8/layout/vList2"/>
    <dgm:cxn modelId="{6DA72853-56D7-46BC-9E0E-737680086E6C}" type="presOf" srcId="{04E1384A-C7C8-4ECD-B1BE-744E0BD14D16}" destId="{5B4CFE86-754F-4E1F-91B6-935DCD7A6848}" srcOrd="0" destOrd="0" presId="urn:microsoft.com/office/officeart/2005/8/layout/vList2"/>
    <dgm:cxn modelId="{CD1762C2-2057-4BD5-AAA7-62581CB46C17}" srcId="{5D4DE69D-3C4D-4734-A73C-41AAB0C0AC9E}" destId="{04E1384A-C7C8-4ECD-B1BE-744E0BD14D16}" srcOrd="0" destOrd="0" parTransId="{565E4564-773C-4915-B024-3ACC3EA6A1FD}" sibTransId="{A01B4BB0-ECBA-4EE3-B04F-D513767AC4F1}"/>
    <dgm:cxn modelId="{1E3E65CB-D6C6-4638-9966-8375CAFC5E3C}" type="presOf" srcId="{A2BB0095-FC7E-4819-98B9-25363208C85B}" destId="{EDFB4CD7-9E20-4664-A93C-FA047E644EDA}" srcOrd="0" destOrd="0" presId="urn:microsoft.com/office/officeart/2005/8/layout/vList2"/>
    <dgm:cxn modelId="{BED2C7E6-7947-4B07-B2A4-5E29BFBB0BE4}" srcId="{5D4DE69D-3C4D-4734-A73C-41AAB0C0AC9E}" destId="{7D5940D7-CF82-4DCC-AB92-5614F0EBA5D9}" srcOrd="2" destOrd="0" parTransId="{101B39DD-F71B-4D9C-80A2-33958B4F4E75}" sibTransId="{871B4E85-0EF8-4A64-A8C6-0F42C86646A1}"/>
    <dgm:cxn modelId="{E6775AFC-EBC4-4816-9314-5E04D71FED9F}" type="presOf" srcId="{5D4DE69D-3C4D-4734-A73C-41AAB0C0AC9E}" destId="{FDA5BB24-6BAE-47D1-8EAA-1A86F1295F6B}" srcOrd="0" destOrd="0" presId="urn:microsoft.com/office/officeart/2005/8/layout/vList2"/>
    <dgm:cxn modelId="{B7C756D3-BED0-4434-8F1A-C4EC651FC4AE}" type="presParOf" srcId="{FDA5BB24-6BAE-47D1-8EAA-1A86F1295F6B}" destId="{5B4CFE86-754F-4E1F-91B6-935DCD7A6848}" srcOrd="0" destOrd="0" presId="urn:microsoft.com/office/officeart/2005/8/layout/vList2"/>
    <dgm:cxn modelId="{D886D2E8-1BCE-4B5B-AF89-65C79EFD2A4D}" type="presParOf" srcId="{FDA5BB24-6BAE-47D1-8EAA-1A86F1295F6B}" destId="{2D558912-2235-4CE4-A92C-2DBE5B8982D3}" srcOrd="1" destOrd="0" presId="urn:microsoft.com/office/officeart/2005/8/layout/vList2"/>
    <dgm:cxn modelId="{6DE03CD4-9C56-4577-969D-D256D93D5DF6}" type="presParOf" srcId="{FDA5BB24-6BAE-47D1-8EAA-1A86F1295F6B}" destId="{EDFB4CD7-9E20-4664-A93C-FA047E644EDA}" srcOrd="2" destOrd="0" presId="urn:microsoft.com/office/officeart/2005/8/layout/vList2"/>
    <dgm:cxn modelId="{67A25042-8DE1-4FED-8365-CA9C46142801}" type="presParOf" srcId="{FDA5BB24-6BAE-47D1-8EAA-1A86F1295F6B}" destId="{3D484CF4-CA76-488A-9190-9F983A8FCE08}" srcOrd="3" destOrd="0" presId="urn:microsoft.com/office/officeart/2005/8/layout/vList2"/>
    <dgm:cxn modelId="{F5D9ECBE-3A14-44C8-B16E-F898C7D05047}" type="presParOf" srcId="{FDA5BB24-6BAE-47D1-8EAA-1A86F1295F6B}" destId="{8DC8ECAE-60F8-4C00-9237-EC319337FD29}"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4CFE86-754F-4E1F-91B6-935DCD7A6848}">
      <dsp:nvSpPr>
        <dsp:cNvPr id="0" name=""/>
        <dsp:cNvSpPr/>
      </dsp:nvSpPr>
      <dsp:spPr>
        <a:xfrm>
          <a:off x="0" y="5505"/>
          <a:ext cx="6245265" cy="176728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We need to learn more about NFC chips/readers and how they interact. We intend to be able to create some logic which will make them scan when needed and not constantly scan to save on power consumption and longevity. </a:t>
          </a:r>
        </a:p>
      </dsp:txBody>
      <dsp:txXfrm>
        <a:off x="86272" y="91777"/>
        <a:ext cx="6072721" cy="1594741"/>
      </dsp:txXfrm>
    </dsp:sp>
    <dsp:sp modelId="{EDFB4CD7-9E20-4664-A93C-FA047E644EDA}">
      <dsp:nvSpPr>
        <dsp:cNvPr id="0" name=""/>
        <dsp:cNvSpPr/>
      </dsp:nvSpPr>
      <dsp:spPr>
        <a:xfrm>
          <a:off x="0" y="1911031"/>
          <a:ext cx="6245265" cy="1767285"/>
        </a:xfrm>
        <a:prstGeom prst="roundRect">
          <a:avLst/>
        </a:prstGeom>
        <a:solidFill>
          <a:schemeClr val="accent2">
            <a:hueOff val="3081649"/>
            <a:satOff val="0"/>
            <a:lumOff val="9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We also need to research and learn which microprocessor will be appropriate for our uses and how to program it effectively. We plan on having an array with many values stored in it (300+) and need to make sure the microprocessor has enough internal storage to allow for that.</a:t>
          </a:r>
        </a:p>
      </dsp:txBody>
      <dsp:txXfrm>
        <a:off x="86272" y="1997303"/>
        <a:ext cx="6072721" cy="1594741"/>
      </dsp:txXfrm>
    </dsp:sp>
    <dsp:sp modelId="{8DC8ECAE-60F8-4C00-9237-EC319337FD29}">
      <dsp:nvSpPr>
        <dsp:cNvPr id="0" name=""/>
        <dsp:cNvSpPr/>
      </dsp:nvSpPr>
      <dsp:spPr>
        <a:xfrm>
          <a:off x="0" y="3816556"/>
          <a:ext cx="6245265" cy="1767285"/>
        </a:xfrm>
        <a:prstGeom prst="roundRect">
          <a:avLst/>
        </a:prstGeom>
        <a:solidFill>
          <a:schemeClr val="accent2">
            <a:hueOff val="6163298"/>
            <a:satOff val="0"/>
            <a:lumOff val="1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Lastly, we need to look a little bit into proper PCB design and where to source our custom PCB from after we are finished creating it digitally.</a:t>
          </a:r>
        </a:p>
      </dsp:txBody>
      <dsp:txXfrm>
        <a:off x="86272" y="3902828"/>
        <a:ext cx="6072721" cy="159474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png>
</file>

<file path=ppt/media/image14.jpeg>
</file>

<file path=ppt/media/image15.png>
</file>

<file path=ppt/media/image16.jpeg>
</file>

<file path=ppt/media/image17.png>
</file>

<file path=ppt/media/image18.pn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8245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82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4250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27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6998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5629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9563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6939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271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671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9/28/2023</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814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9/28/2023</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5419999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73"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hyperlink" Target="https://www.amazon.com/SunFounder-Mifare-Reader-Arduino-Raspberry/dp/B07KGBJ9VG/ref=sr_1_8?crid=E31RL844451M&amp;keywords=nfc+board&amp;qid=1695745088&amp;sprefix=nfc+board%2Caps%2C97&amp;sr=8-8" TargetMode="Externa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hyperlink" Target="https://www.amazon.com/Filament-Diameter-Tolerance-Printing-MIKA3D/dp/B0B5GWJY2H/ref=sr_1_1_sspa?crid=V79KE6KLUD7G&amp;keywords=white+filament&amp;qid=1695746459&amp;sprefix=white+filament%2Caps%2C102&amp;sr=8-1-spons&amp;sp_csd=d2lkZ2V0TmFtZT1zcF9hdGY&amp;psc=1" TargetMode="External"/><Relationship Id="rId5" Type="http://schemas.openxmlformats.org/officeDocument/2006/relationships/hyperlink" Target="https://www.amazon.com/dp/B01C19ENDM/ref=twister_B01CNY3FY8?_encoding=UTF8&amp;th=1" TargetMode="External"/><Relationship Id="rId4" Type="http://schemas.openxmlformats.org/officeDocument/2006/relationships/hyperlink" Target="https://www.amazon.com/ELEGOO-ATmega2560-ATMEGA16U2-Projects-Compliant/dp/B01H4ZLZLQ/ref=sr_1_2_sspa?crid=1WTW7U6MJ44JP&amp;keywords=arduino%2Bmega&amp;qid=1695745386&amp;s=electronics&amp;sprefix=arduino%2Bmega%2Celectronics%2C182&amp;sr=1-2-spons&amp;sp_csd=d2lkZ2V0TmFtZT1zcF9hdGY&amp;th=100067/dp/B0046AMGW0/ref=sr_1_1_sspa?crid=2X3F0R882WEHA&amp;keywords=Arduino+mega&amp;qid=1695745190&amp;sprefix=arduino+mega%2Caps%2C107&amp;sr=8-1-spons&amp;sp_csd=d2lkZ2V0TmFtZT1zcF9hdGY&amp;psc=1"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C17278C5-34E8-4293-BE47-73B18483A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9A3F5928-D955-456A-97B5-AA390B8CE9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4" name="Picture 3" descr="A blue abstract watercolor pattern on a white background">
            <a:extLst>
              <a:ext uri="{FF2B5EF4-FFF2-40B4-BE49-F238E27FC236}">
                <a16:creationId xmlns:a16="http://schemas.microsoft.com/office/drawing/2014/main" id="{19EA9B8C-CEE0-28A9-62C6-B0BE7D75150D}"/>
              </a:ext>
            </a:extLst>
          </p:cNvPr>
          <p:cNvPicPr>
            <a:picLocks noChangeAspect="1"/>
          </p:cNvPicPr>
          <p:nvPr/>
        </p:nvPicPr>
        <p:blipFill rotWithShape="1">
          <a:blip r:embed="rId2">
            <a:duotone>
              <a:schemeClr val="accent1">
                <a:shade val="45000"/>
                <a:satMod val="135000"/>
              </a:schemeClr>
              <a:prstClr val="white"/>
            </a:duotone>
            <a:alphaModFix amt="35000"/>
          </a:blip>
          <a:srcRect t="14644" b="1086"/>
          <a:stretch/>
        </p:blipFill>
        <p:spPr>
          <a:xfrm>
            <a:off x="20" y="-8877"/>
            <a:ext cx="12191980" cy="6858000"/>
          </a:xfrm>
          <a:prstGeom prst="rect">
            <a:avLst/>
          </a:prstGeom>
        </p:spPr>
      </p:pic>
      <p:sp>
        <p:nvSpPr>
          <p:cNvPr id="2" name="Title 1">
            <a:extLst>
              <a:ext uri="{FF2B5EF4-FFF2-40B4-BE49-F238E27FC236}">
                <a16:creationId xmlns:a16="http://schemas.microsoft.com/office/drawing/2014/main" id="{9E6F4431-70AF-DA81-1F5A-9D1F90057FC2}"/>
              </a:ext>
            </a:extLst>
          </p:cNvPr>
          <p:cNvSpPr>
            <a:spLocks noGrp="1"/>
          </p:cNvSpPr>
          <p:nvPr>
            <p:ph type="ctrTitle"/>
          </p:nvPr>
        </p:nvSpPr>
        <p:spPr>
          <a:xfrm>
            <a:off x="1256275" y="2271449"/>
            <a:ext cx="9679449" cy="2847058"/>
          </a:xfrm>
        </p:spPr>
        <p:txBody>
          <a:bodyPr anchor="b">
            <a:normAutofit/>
          </a:bodyPr>
          <a:lstStyle/>
          <a:p>
            <a:br>
              <a:rPr lang="en-US" sz="6100" dirty="0">
                <a:solidFill>
                  <a:srgbClr val="FFFFFF"/>
                </a:solidFill>
              </a:rPr>
            </a:br>
            <a:r>
              <a:rPr lang="en-US" sz="6100" dirty="0">
                <a:solidFill>
                  <a:srgbClr val="FFFFFF"/>
                </a:solidFill>
              </a:rPr>
              <a:t>NFC Amiibo Display Shelf</a:t>
            </a:r>
          </a:p>
        </p:txBody>
      </p:sp>
      <p:sp>
        <p:nvSpPr>
          <p:cNvPr id="3" name="Subtitle 2">
            <a:extLst>
              <a:ext uri="{FF2B5EF4-FFF2-40B4-BE49-F238E27FC236}">
                <a16:creationId xmlns:a16="http://schemas.microsoft.com/office/drawing/2014/main" id="{49DF185D-2F95-7541-A119-E794F15932F2}"/>
              </a:ext>
            </a:extLst>
          </p:cNvPr>
          <p:cNvSpPr>
            <a:spLocks noGrp="1"/>
          </p:cNvSpPr>
          <p:nvPr>
            <p:ph type="subTitle" idx="1"/>
          </p:nvPr>
        </p:nvSpPr>
        <p:spPr>
          <a:xfrm>
            <a:off x="1256275" y="5098254"/>
            <a:ext cx="9679449" cy="750259"/>
          </a:xfrm>
        </p:spPr>
        <p:txBody>
          <a:bodyPr anchor="ctr">
            <a:normAutofit/>
          </a:bodyPr>
          <a:lstStyle/>
          <a:p>
            <a:r>
              <a:rPr lang="en-US" sz="2000">
                <a:solidFill>
                  <a:srgbClr val="FFFFFF"/>
                </a:solidFill>
              </a:rPr>
              <a:t>Joaquin Sabin, Dylan Robens, Austin Weber, Alex Schroeder</a:t>
            </a:r>
          </a:p>
        </p:txBody>
      </p:sp>
      <p:cxnSp>
        <p:nvCxnSpPr>
          <p:cNvPr id="34" name="Straight Connector 3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6"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954" y="2875093"/>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3734" y="31043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0"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414" y="361953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Tree>
    <p:extLst>
      <p:ext uri="{BB962C8B-B14F-4D97-AF65-F5344CB8AC3E}">
        <p14:creationId xmlns:p14="http://schemas.microsoft.com/office/powerpoint/2010/main" val="752912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EE0A6B3-EB7E-45AA-ADB6-138489E0CD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0C0EA1AB-DC8C-4976-9474-9313A673D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A finger pointing on a tablet with green neon lights">
            <a:extLst>
              <a:ext uri="{FF2B5EF4-FFF2-40B4-BE49-F238E27FC236}">
                <a16:creationId xmlns:a16="http://schemas.microsoft.com/office/drawing/2014/main" id="{276F3C31-7C1B-71FB-2B65-3A00AD39E0DD}"/>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1188069" y="381935"/>
            <a:ext cx="5366040" cy="2344840"/>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Test to do When Complete</a:t>
            </a:r>
          </a:p>
        </p:txBody>
      </p:sp>
      <p:sp>
        <p:nvSpPr>
          <p:cNvPr id="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4186F76-815E-5DE1-74E9-623735CE3F75}"/>
              </a:ext>
            </a:extLst>
          </p:cNvPr>
          <p:cNvSpPr>
            <a:spLocks noGrp="1"/>
          </p:cNvSpPr>
          <p:nvPr>
            <p:ph idx="1"/>
          </p:nvPr>
        </p:nvSpPr>
        <p:spPr>
          <a:xfrm>
            <a:off x="1188069" y="3175552"/>
            <a:ext cx="5366041" cy="2809114"/>
          </a:xfrm>
        </p:spPr>
        <p:txBody>
          <a:bodyPr vert="horz" lIns="91440" tIns="45720" rIns="91440" bIns="45720" rtlCol="0" anchor="t">
            <a:normAutofit/>
          </a:bodyPr>
          <a:lstStyle/>
          <a:p>
            <a:r>
              <a:rPr lang="en-US" sz="1800" b="1">
                <a:solidFill>
                  <a:srgbClr val="FFFFFF"/>
                </a:solidFill>
                <a:latin typeface="Arial"/>
                <a:cs typeface="Arial"/>
              </a:rPr>
              <a:t>Connecting two units together simultaneously</a:t>
            </a:r>
            <a:endParaRPr lang="en-US" sz="1800" b="1">
              <a:solidFill>
                <a:srgbClr val="FFFFFF"/>
              </a:solidFill>
              <a:latin typeface="Univers"/>
              <a:cs typeface="Arial"/>
            </a:endParaRPr>
          </a:p>
          <a:p>
            <a:r>
              <a:rPr lang="en-US" sz="1800" b="1">
                <a:solidFill>
                  <a:srgbClr val="FFFFFF"/>
                </a:solidFill>
                <a:latin typeface="Arial"/>
                <a:cs typeface="Arial"/>
              </a:rPr>
              <a:t>Each </a:t>
            </a:r>
            <a:r>
              <a:rPr lang="en-US" sz="1800" b="1" dirty="0">
                <a:solidFill>
                  <a:srgbClr val="FFFFFF"/>
                </a:solidFill>
                <a:latin typeface="Arial"/>
                <a:cs typeface="Arial"/>
              </a:rPr>
              <a:t>unit </a:t>
            </a:r>
            <a:r>
              <a:rPr lang="en-US" sz="1800" b="1">
                <a:solidFill>
                  <a:srgbClr val="FFFFFF"/>
                </a:solidFill>
                <a:latin typeface="Arial"/>
                <a:cs typeface="Arial"/>
              </a:rPr>
              <a:t>connected in tandem must be able to run as expected and identify the Amiibo being placed on the unit</a:t>
            </a:r>
            <a:endParaRPr lang="en-US" sz="1800" b="1">
              <a:solidFill>
                <a:srgbClr val="FFFFFF"/>
              </a:solidFill>
              <a:latin typeface="Univers"/>
              <a:cs typeface="Arial"/>
            </a:endParaRPr>
          </a:p>
          <a:p>
            <a:r>
              <a:rPr lang="en-US" sz="1800" b="1">
                <a:solidFill>
                  <a:srgbClr val="FFFFFF"/>
                </a:solidFill>
                <a:latin typeface="Arial"/>
                <a:cs typeface="Arial"/>
              </a:rPr>
              <a:t>Colors must change as expected inside the shelf when the associated Amiibo is placed on the shelf.</a:t>
            </a:r>
          </a:p>
        </p:txBody>
      </p:sp>
    </p:spTree>
    <p:extLst>
      <p:ext uri="{BB962C8B-B14F-4D97-AF65-F5344CB8AC3E}">
        <p14:creationId xmlns:p14="http://schemas.microsoft.com/office/powerpoint/2010/main" val="2686276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A359BEF-58E3-4A54-AB06-435D1A501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E5CBF618-D78A-412F-9D86-1D6288E82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Neon Coloured Gadgets">
            <a:extLst>
              <a:ext uri="{FF2B5EF4-FFF2-40B4-BE49-F238E27FC236}">
                <a16:creationId xmlns:a16="http://schemas.microsoft.com/office/drawing/2014/main" id="{1A46FDE5-F5F9-007C-851A-C59AAAEE7D5C}"/>
              </a:ext>
            </a:extLst>
          </p:cNvPr>
          <p:cNvPicPr>
            <a:picLocks noChangeAspect="1"/>
          </p:cNvPicPr>
          <p:nvPr/>
        </p:nvPicPr>
        <p:blipFill rotWithShape="1">
          <a:blip r:embed="rId2">
            <a:duotone>
              <a:schemeClr val="accent1">
                <a:shade val="45000"/>
                <a:satMod val="135000"/>
              </a:schemeClr>
              <a:prstClr val="white"/>
            </a:duotone>
            <a:alphaModFix amt="35000"/>
          </a:blip>
          <a:srcRect b="20775"/>
          <a:stretch/>
        </p:blipFill>
        <p:spPr>
          <a:xfrm>
            <a:off x="-14396" y="8878"/>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838200" y="698643"/>
            <a:ext cx="5243394" cy="5189746"/>
          </a:xfrm>
        </p:spPr>
        <p:txBody>
          <a:bodyPr vert="horz" lIns="91440" tIns="45720" rIns="91440" bIns="45720" rtlCol="0" anchor="t">
            <a:normAutofit/>
          </a:bodyPr>
          <a:lstStyle/>
          <a:p>
            <a:r>
              <a:rPr lang="en-US" sz="5000" b="1" i="0" kern="1200" cap="all" baseline="0" dirty="0">
                <a:solidFill>
                  <a:srgbClr val="FFFFFF"/>
                </a:solidFill>
                <a:latin typeface="+mj-lt"/>
                <a:ea typeface="+mj-ea"/>
                <a:cs typeface="+mj-cs"/>
              </a:rPr>
              <a:t>Code of Ethics</a:t>
            </a:r>
          </a:p>
        </p:txBody>
      </p:sp>
      <p:cxnSp>
        <p:nvCxnSpPr>
          <p:cNvPr id="34"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 name="Content Placeholder 2">
            <a:extLst>
              <a:ext uri="{FF2B5EF4-FFF2-40B4-BE49-F238E27FC236}">
                <a16:creationId xmlns:a16="http://schemas.microsoft.com/office/drawing/2014/main" id="{5C46EAB0-D421-CDC8-E3A1-6F48BF9FB3E2}"/>
              </a:ext>
            </a:extLst>
          </p:cNvPr>
          <p:cNvSpPr>
            <a:spLocks noGrp="1"/>
          </p:cNvSpPr>
          <p:nvPr>
            <p:ph idx="1"/>
          </p:nvPr>
        </p:nvSpPr>
        <p:spPr>
          <a:xfrm>
            <a:off x="7229042" y="698643"/>
            <a:ext cx="4124758" cy="5301467"/>
          </a:xfrm>
        </p:spPr>
        <p:txBody>
          <a:bodyPr anchor="ctr">
            <a:normAutofit/>
          </a:bodyPr>
          <a:lstStyle/>
          <a:p>
            <a:r>
              <a:rPr lang="en-US" sz="1800" b="1">
                <a:solidFill>
                  <a:srgbClr val="FFFFFF"/>
                </a:solidFill>
                <a:latin typeface="Arial" panose="020B0604020202020204" pitchFamily="34" charset="0"/>
                <a:cs typeface="Arial" panose="020B0604020202020204" pitchFamily="34" charset="0"/>
              </a:rPr>
              <a:t>Circumnavigating the legality of reverse engineering proprietary information about a pre-existing product without the source company’s consent</a:t>
            </a:r>
          </a:p>
          <a:p>
            <a:endParaRPr lang="en-US" sz="1800" b="1">
              <a:solidFill>
                <a:srgbClr val="FFFFFF"/>
              </a:solidFill>
              <a:latin typeface="Arial" panose="020B0604020202020204" pitchFamily="34" charset="0"/>
              <a:cs typeface="Arial" panose="020B0604020202020204" pitchFamily="34" charset="0"/>
            </a:endParaRPr>
          </a:p>
          <a:p>
            <a:r>
              <a:rPr lang="en-US" sz="1800" b="1">
                <a:solidFill>
                  <a:srgbClr val="FFFFFF"/>
                </a:solidFill>
                <a:latin typeface="Arial" panose="020B0604020202020204" pitchFamily="34" charset="0"/>
                <a:cs typeface="Arial" panose="020B0604020202020204" pitchFamily="34" charset="0"/>
              </a:rPr>
              <a:t>Creating a device that reliably and successfully interacts with an existing product without damaging the existing product or itself</a:t>
            </a:r>
          </a:p>
        </p:txBody>
      </p:sp>
      <p:pic>
        <p:nvPicPr>
          <p:cNvPr id="5" name="Picture 4">
            <a:extLst>
              <a:ext uri="{FF2B5EF4-FFF2-40B4-BE49-F238E27FC236}">
                <a16:creationId xmlns:a16="http://schemas.microsoft.com/office/drawing/2014/main" id="{D3CF0728-8F44-8F07-BCA1-32E175BFDCFE}"/>
              </a:ext>
            </a:extLst>
          </p:cNvPr>
          <p:cNvPicPr>
            <a:picLocks noChangeAspect="1"/>
          </p:cNvPicPr>
          <p:nvPr/>
        </p:nvPicPr>
        <p:blipFill rotWithShape="1">
          <a:blip r:embed="rId3"/>
          <a:srcRect l="11918" t="19593" r="988" b="13838"/>
          <a:stretch/>
        </p:blipFill>
        <p:spPr>
          <a:xfrm>
            <a:off x="1071799" y="3088346"/>
            <a:ext cx="5504067" cy="2366348"/>
          </a:xfrm>
          <a:prstGeom prst="rect">
            <a:avLst/>
          </a:prstGeom>
          <a:ln w="19050">
            <a:solidFill>
              <a:schemeClr val="accent1"/>
            </a:solidFill>
          </a:ln>
        </p:spPr>
      </p:pic>
    </p:spTree>
    <p:extLst>
      <p:ext uri="{BB962C8B-B14F-4D97-AF65-F5344CB8AC3E}">
        <p14:creationId xmlns:p14="http://schemas.microsoft.com/office/powerpoint/2010/main" val="836215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A359BEF-58E3-4A54-AB06-435D1A501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E5CBF618-D78A-412F-9D86-1D6288E82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Files in folders">
            <a:extLst>
              <a:ext uri="{FF2B5EF4-FFF2-40B4-BE49-F238E27FC236}">
                <a16:creationId xmlns:a16="http://schemas.microsoft.com/office/drawing/2014/main" id="{8784E1FE-B373-70B1-637E-998A5CE7AEBE}"/>
              </a:ext>
            </a:extLst>
          </p:cNvPr>
          <p:cNvPicPr>
            <a:picLocks noChangeAspect="1"/>
          </p:cNvPicPr>
          <p:nvPr/>
        </p:nvPicPr>
        <p:blipFill rotWithShape="1">
          <a:blip r:embed="rId2">
            <a:duotone>
              <a:schemeClr val="accent1">
                <a:shade val="45000"/>
                <a:satMod val="135000"/>
              </a:schemeClr>
              <a:prstClr val="white"/>
            </a:duotone>
            <a:alphaModFix amt="35000"/>
          </a:blip>
          <a:srcRect t="4773" b="10957"/>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6967755" y="190343"/>
            <a:ext cx="5243394" cy="5189746"/>
          </a:xfrm>
        </p:spPr>
        <p:txBody>
          <a:bodyPr vert="horz" lIns="91440" tIns="45720" rIns="91440" bIns="45720" rtlCol="0" anchor="t">
            <a:normAutofit/>
          </a:bodyPr>
          <a:lstStyle/>
          <a:p>
            <a:r>
              <a:rPr lang="en-US" sz="5000" b="1" i="0" kern="1200" cap="all" baseline="0" dirty="0">
                <a:solidFill>
                  <a:srgbClr val="FFFFFF"/>
                </a:solidFill>
                <a:latin typeface="+mj-lt"/>
                <a:ea typeface="+mj-ea"/>
                <a:cs typeface="+mj-cs"/>
              </a:rPr>
              <a:t>General Scope of the Project</a:t>
            </a:r>
          </a:p>
        </p:txBody>
      </p:sp>
      <p:cxnSp>
        <p:nvCxnSpPr>
          <p:cNvPr id="34"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 name="Content Placeholder 2">
            <a:extLst>
              <a:ext uri="{FF2B5EF4-FFF2-40B4-BE49-F238E27FC236}">
                <a16:creationId xmlns:a16="http://schemas.microsoft.com/office/drawing/2014/main" id="{61D671CD-FE67-54BF-A71C-87A9D1F396B0}"/>
              </a:ext>
            </a:extLst>
          </p:cNvPr>
          <p:cNvSpPr>
            <a:spLocks noGrp="1"/>
          </p:cNvSpPr>
          <p:nvPr>
            <p:ph idx="1"/>
          </p:nvPr>
        </p:nvSpPr>
        <p:spPr>
          <a:xfrm>
            <a:off x="1099489" y="8877"/>
            <a:ext cx="4124758" cy="5301467"/>
          </a:xfrm>
        </p:spPr>
        <p:txBody>
          <a:bodyPr vert="horz" lIns="91440" tIns="45720" rIns="91440" bIns="45720" rtlCol="0" anchor="b">
            <a:normAutofit/>
          </a:bodyPr>
          <a:lstStyle/>
          <a:p>
            <a:r>
              <a:rPr lang="en-US" sz="1800" b="1">
                <a:solidFill>
                  <a:srgbClr val="FFFFFF"/>
                </a:solidFill>
                <a:latin typeface="Arial"/>
                <a:cs typeface="Arial"/>
              </a:rPr>
              <a:t>Our project will consist</a:t>
            </a:r>
            <a:r>
              <a:rPr lang="en-US" sz="1800" b="1" dirty="0">
                <a:solidFill>
                  <a:srgbClr val="FFFFFF"/>
                </a:solidFill>
                <a:latin typeface="Arial"/>
                <a:cs typeface="Arial"/>
              </a:rPr>
              <a:t> of individual shelves that will house 3 </a:t>
            </a:r>
            <a:r>
              <a:rPr lang="en-US" sz="1800" b="1">
                <a:solidFill>
                  <a:srgbClr val="FFFFFF"/>
                </a:solidFill>
                <a:latin typeface="Arial"/>
                <a:cs typeface="Arial"/>
              </a:rPr>
              <a:t>Amiibo</a:t>
            </a:r>
            <a:r>
              <a:rPr lang="en-US" sz="1800" b="1" dirty="0">
                <a:solidFill>
                  <a:srgbClr val="FFFFFF"/>
                </a:solidFill>
                <a:latin typeface="Arial"/>
                <a:cs typeface="Arial"/>
              </a:rPr>
              <a:t>. </a:t>
            </a:r>
            <a:endParaRPr lang="en-US" sz="1800" b="1">
              <a:solidFill>
                <a:srgbClr val="FFFFFF"/>
              </a:solidFill>
              <a:latin typeface="Arial"/>
              <a:cs typeface="Arial"/>
            </a:endParaRPr>
          </a:p>
          <a:p>
            <a:r>
              <a:rPr lang="en-US" sz="1800" b="1" dirty="0">
                <a:solidFill>
                  <a:srgbClr val="FFFFFF"/>
                </a:solidFill>
                <a:latin typeface="Arial"/>
                <a:cs typeface="Arial"/>
              </a:rPr>
              <a:t>Each Amiibo will have an RFID scanner to itself and will have LEDs lighting up the box inside the shelf</a:t>
            </a:r>
            <a:r>
              <a:rPr lang="en-US" sz="1800" b="1">
                <a:solidFill>
                  <a:srgbClr val="FFFFFF"/>
                </a:solidFill>
                <a:latin typeface="Arial"/>
                <a:cs typeface="Arial"/>
              </a:rPr>
              <a:t> when scanned.</a:t>
            </a:r>
          </a:p>
          <a:p>
            <a:r>
              <a:rPr lang="en-US" sz="1800" b="1" dirty="0">
                <a:solidFill>
                  <a:srgbClr val="FFFFFF"/>
                </a:solidFill>
                <a:latin typeface="Arial"/>
                <a:cs typeface="Arial"/>
              </a:rPr>
              <a:t> Each shelf will have the capability to link to another shelf to allow for seamless power transfer between multiple shelves. </a:t>
            </a:r>
            <a:endParaRPr lang="en-US" sz="1800" b="1">
              <a:solidFill>
                <a:srgbClr val="FFFFFF"/>
              </a:solidFill>
              <a:latin typeface="Arial"/>
              <a:cs typeface="Arial"/>
            </a:endParaRPr>
          </a:p>
        </p:txBody>
      </p:sp>
      <p:pic>
        <p:nvPicPr>
          <p:cNvPr id="2050" name="Picture 2">
            <a:extLst>
              <a:ext uri="{FF2B5EF4-FFF2-40B4-BE49-F238E27FC236}">
                <a16:creationId xmlns:a16="http://schemas.microsoft.com/office/drawing/2014/main" id="{42ABAE0D-A857-6AF9-D114-9A857F6980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7755" y="2767451"/>
            <a:ext cx="4238970" cy="3859765"/>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1838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52166BF-0946-419E-A3F5-F3510C5B2A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1E902070-A0E4-4756-B623-BA0AC4066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4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Wooden block pieces">
            <a:extLst>
              <a:ext uri="{FF2B5EF4-FFF2-40B4-BE49-F238E27FC236}">
                <a16:creationId xmlns:a16="http://schemas.microsoft.com/office/drawing/2014/main" id="{082B989F-E8F3-E3ED-75CE-DA3BB5AFBDF6}"/>
              </a:ext>
            </a:extLst>
          </p:cNvPr>
          <p:cNvPicPr>
            <a:picLocks noChangeAspect="1"/>
          </p:cNvPicPr>
          <p:nvPr/>
        </p:nvPicPr>
        <p:blipFill rotWithShape="1">
          <a:blip r:embed="rId2">
            <a:duotone>
              <a:schemeClr val="accent1">
                <a:shade val="45000"/>
                <a:satMod val="135000"/>
              </a:schemeClr>
              <a:prstClr val="white"/>
            </a:duotone>
            <a:alphaModFix amt="35000"/>
          </a:blip>
          <a:srcRect/>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838199" y="381935"/>
            <a:ext cx="5257801" cy="1820090"/>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Layout of the Project</a:t>
            </a:r>
          </a:p>
        </p:txBody>
      </p:sp>
      <p:cxnSp>
        <p:nvCxnSpPr>
          <p:cNvPr id="34"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 name="Content Placeholder 2">
            <a:extLst>
              <a:ext uri="{FF2B5EF4-FFF2-40B4-BE49-F238E27FC236}">
                <a16:creationId xmlns:a16="http://schemas.microsoft.com/office/drawing/2014/main" id="{44BD4E51-4DF5-DD23-E6AA-C71A2C2981D2}"/>
              </a:ext>
            </a:extLst>
          </p:cNvPr>
          <p:cNvSpPr>
            <a:spLocks noGrp="1"/>
          </p:cNvSpPr>
          <p:nvPr>
            <p:ph idx="1"/>
          </p:nvPr>
        </p:nvSpPr>
        <p:spPr>
          <a:xfrm>
            <a:off x="7229042" y="698643"/>
            <a:ext cx="4124758" cy="5301467"/>
          </a:xfrm>
        </p:spPr>
        <p:txBody>
          <a:bodyPr vert="horz" lIns="91440" tIns="45720" rIns="91440" bIns="45720" rtlCol="0" anchor="b">
            <a:normAutofit/>
          </a:bodyPr>
          <a:lstStyle/>
          <a:p>
            <a:r>
              <a:rPr lang="en-US" sz="1800" b="1" dirty="0">
                <a:solidFill>
                  <a:srgbClr val="FFFFFF"/>
                </a:solidFill>
                <a:latin typeface="Arial"/>
                <a:cs typeface="Arial"/>
              </a:rPr>
              <a:t>Our product layout will allow for 3 </a:t>
            </a:r>
            <a:r>
              <a:rPr lang="en-US" sz="1800" b="1">
                <a:solidFill>
                  <a:srgbClr val="FFFFFF"/>
                </a:solidFill>
                <a:latin typeface="Arial"/>
                <a:cs typeface="Arial"/>
              </a:rPr>
              <a:t>Amiibo</a:t>
            </a:r>
            <a:r>
              <a:rPr lang="en-US" sz="1800" b="1" dirty="0">
                <a:solidFill>
                  <a:srgbClr val="FFFFFF"/>
                </a:solidFill>
                <a:latin typeface="Arial"/>
                <a:cs typeface="Arial"/>
              </a:rPr>
              <a:t> to be placed into the display shelf within the defined (slightly recessed) slots.</a:t>
            </a:r>
            <a:endParaRPr lang="en-US" sz="1800" b="1">
              <a:solidFill>
                <a:srgbClr val="FFFFFF"/>
              </a:solidFill>
              <a:latin typeface="Arial"/>
              <a:cs typeface="Arial"/>
            </a:endParaRPr>
          </a:p>
          <a:p>
            <a:r>
              <a:rPr lang="en-US" sz="1800" b="1" dirty="0">
                <a:solidFill>
                  <a:srgbClr val="FFFFFF"/>
                </a:solidFill>
                <a:latin typeface="Arial"/>
                <a:cs typeface="Arial"/>
              </a:rPr>
              <a:t>We have allotted enough space within the unit so that the </a:t>
            </a:r>
            <a:r>
              <a:rPr lang="en-US" sz="1800" b="1">
                <a:solidFill>
                  <a:srgbClr val="FFFFFF"/>
                </a:solidFill>
                <a:latin typeface="Arial"/>
                <a:cs typeface="Arial"/>
              </a:rPr>
              <a:t>Amiibo</a:t>
            </a:r>
            <a:r>
              <a:rPr lang="en-US" sz="1800" b="1" dirty="0">
                <a:solidFill>
                  <a:srgbClr val="FFFFFF"/>
                </a:solidFill>
                <a:latin typeface="Arial"/>
                <a:cs typeface="Arial"/>
              </a:rPr>
              <a:t> will not interfere with each other when slotted into position.</a:t>
            </a:r>
            <a:endParaRPr lang="en-US" sz="1800" b="1">
              <a:solidFill>
                <a:srgbClr val="FFFFFF"/>
              </a:solidFill>
              <a:latin typeface="Arial"/>
              <a:cs typeface="Arial"/>
            </a:endParaRPr>
          </a:p>
          <a:p>
            <a:r>
              <a:rPr lang="en-US" sz="1800" b="1" dirty="0">
                <a:solidFill>
                  <a:srgbClr val="FFFFFF"/>
                </a:solidFill>
                <a:latin typeface="Arial"/>
                <a:cs typeface="Arial"/>
              </a:rPr>
              <a:t> </a:t>
            </a:r>
            <a:r>
              <a:rPr lang="en-US" sz="1800" b="1">
                <a:solidFill>
                  <a:srgbClr val="FFFFFF"/>
                </a:solidFill>
                <a:latin typeface="Arial"/>
                <a:cs typeface="Arial"/>
              </a:rPr>
              <a:t>There will</a:t>
            </a:r>
            <a:r>
              <a:rPr lang="en-US" sz="1800" b="1" dirty="0">
                <a:solidFill>
                  <a:srgbClr val="FFFFFF"/>
                </a:solidFill>
                <a:latin typeface="Arial"/>
                <a:cs typeface="Arial"/>
              </a:rPr>
              <a:t> </a:t>
            </a:r>
            <a:r>
              <a:rPr lang="en-US" sz="1800" b="1">
                <a:solidFill>
                  <a:srgbClr val="FFFFFF"/>
                </a:solidFill>
                <a:latin typeface="Arial"/>
                <a:cs typeface="Arial"/>
              </a:rPr>
              <a:t>be</a:t>
            </a:r>
            <a:r>
              <a:rPr lang="en-US" sz="1800" b="1" dirty="0">
                <a:solidFill>
                  <a:srgbClr val="FFFFFF"/>
                </a:solidFill>
                <a:latin typeface="Arial"/>
                <a:cs typeface="Arial"/>
              </a:rPr>
              <a:t> two walls on the ends of the shelving unit which will both physically stop the amiibo from falling out from either side, but will also allow us to hide the internal wiring and circuitry that allows for the power transfer features in the modularity aspect of the shelf.</a:t>
            </a:r>
            <a:endParaRPr lang="en-US" sz="1800" b="1">
              <a:solidFill>
                <a:srgbClr val="FFFFFF"/>
              </a:solidFill>
            </a:endParaRPr>
          </a:p>
        </p:txBody>
      </p:sp>
      <p:pic>
        <p:nvPicPr>
          <p:cNvPr id="3074" name="Picture 2">
            <a:extLst>
              <a:ext uri="{FF2B5EF4-FFF2-40B4-BE49-F238E27FC236}">
                <a16:creationId xmlns:a16="http://schemas.microsoft.com/office/drawing/2014/main" id="{D65DD315-24FA-3AC6-0256-1771AA6B6A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087" y="2714623"/>
            <a:ext cx="5257795" cy="3545955"/>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775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29">
            <a:extLst>
              <a:ext uri="{FF2B5EF4-FFF2-40B4-BE49-F238E27FC236}">
                <a16:creationId xmlns:a16="http://schemas.microsoft.com/office/drawing/2014/main" id="{3A359BEF-58E3-4A54-AB06-435D1A501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a:extLst>
              <a:ext uri="{FF2B5EF4-FFF2-40B4-BE49-F238E27FC236}">
                <a16:creationId xmlns:a16="http://schemas.microsoft.com/office/drawing/2014/main" id="{E5CBF618-D78A-412F-9D86-1D6288E82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44" name="Picture 25" descr="Circuit board">
            <a:extLst>
              <a:ext uri="{FF2B5EF4-FFF2-40B4-BE49-F238E27FC236}">
                <a16:creationId xmlns:a16="http://schemas.microsoft.com/office/drawing/2014/main" id="{BECBBF2E-F697-F744-20C6-07345656858D}"/>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838200" y="698643"/>
            <a:ext cx="5243394" cy="2137863"/>
          </a:xfrm>
        </p:spPr>
        <p:txBody>
          <a:bodyPr vert="horz" lIns="91440" tIns="45720" rIns="91440" bIns="45720" rtlCol="0" anchor="t">
            <a:normAutofit fontScale="90000"/>
          </a:bodyPr>
          <a:lstStyle/>
          <a:p>
            <a:r>
              <a:rPr lang="en-US" sz="5000" b="1" i="0" kern="1200" cap="all" baseline="0" dirty="0">
                <a:solidFill>
                  <a:srgbClr val="FFFFFF"/>
                </a:solidFill>
                <a:latin typeface="+mj-lt"/>
                <a:ea typeface="+mj-ea"/>
                <a:cs typeface="+mj-cs"/>
              </a:rPr>
              <a:t>Internal circuitry Logic</a:t>
            </a:r>
          </a:p>
        </p:txBody>
      </p:sp>
      <p:cxnSp>
        <p:nvCxnSpPr>
          <p:cNvPr id="45"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4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 name="Content Placeholder 2">
            <a:extLst>
              <a:ext uri="{FF2B5EF4-FFF2-40B4-BE49-F238E27FC236}">
                <a16:creationId xmlns:a16="http://schemas.microsoft.com/office/drawing/2014/main" id="{F1504823-C647-EDB8-38B2-54582EB289E4}"/>
              </a:ext>
            </a:extLst>
          </p:cNvPr>
          <p:cNvSpPr>
            <a:spLocks noGrp="1"/>
          </p:cNvSpPr>
          <p:nvPr>
            <p:ph idx="1"/>
          </p:nvPr>
        </p:nvSpPr>
        <p:spPr>
          <a:xfrm>
            <a:off x="973181" y="2350880"/>
            <a:ext cx="4124758" cy="2520418"/>
          </a:xfrm>
        </p:spPr>
        <p:txBody>
          <a:bodyPr vert="horz" lIns="91440" tIns="45720" rIns="91440" bIns="45720" rtlCol="0" anchor="b">
            <a:normAutofit/>
          </a:bodyPr>
          <a:lstStyle/>
          <a:p>
            <a:pPr marL="0" indent="0">
              <a:buNone/>
            </a:pPr>
            <a:r>
              <a:rPr lang="en-US" sz="1800" b="1" dirty="0">
                <a:solidFill>
                  <a:srgbClr val="FFFFFF"/>
                </a:solidFill>
                <a:latin typeface="Arial"/>
                <a:cs typeface="Arial"/>
              </a:rPr>
              <a:t>Internal circuitry will consist of a custom-made PCB that houses:</a:t>
            </a:r>
          </a:p>
          <a:p>
            <a:r>
              <a:rPr lang="en-US" sz="1800" b="1" dirty="0">
                <a:solidFill>
                  <a:srgbClr val="FFFFFF"/>
                </a:solidFill>
                <a:latin typeface="Arial"/>
                <a:cs typeface="Arial"/>
              </a:rPr>
              <a:t>Arduino Mega</a:t>
            </a:r>
          </a:p>
          <a:p>
            <a:r>
              <a:rPr lang="en-US" sz="1800" b="1" dirty="0">
                <a:solidFill>
                  <a:srgbClr val="FFFFFF"/>
                </a:solidFill>
                <a:latin typeface="Arial"/>
                <a:cs typeface="Arial"/>
              </a:rPr>
              <a:t>LED circuits</a:t>
            </a:r>
          </a:p>
          <a:p>
            <a:r>
              <a:rPr lang="en-US" sz="1800" b="1" dirty="0">
                <a:solidFill>
                  <a:srgbClr val="FFFFFF"/>
                </a:solidFill>
                <a:latin typeface="Arial"/>
                <a:cs typeface="Arial"/>
              </a:rPr>
              <a:t>3 NFC readers</a:t>
            </a:r>
          </a:p>
          <a:p>
            <a:r>
              <a:rPr lang="en-US" sz="1800" b="1" dirty="0">
                <a:solidFill>
                  <a:srgbClr val="FFFFFF"/>
                </a:solidFill>
                <a:latin typeface="Arial"/>
                <a:cs typeface="Arial"/>
              </a:rPr>
              <a:t>button to detect if a miniature is placed on the NFC reader. </a:t>
            </a:r>
            <a:endParaRPr lang="en-US" sz="1800" b="1" dirty="0">
              <a:solidFill>
                <a:srgbClr val="FFFFFF"/>
              </a:solidFill>
            </a:endParaRPr>
          </a:p>
        </p:txBody>
      </p:sp>
      <p:pic>
        <p:nvPicPr>
          <p:cNvPr id="4098" name="Picture 2">
            <a:extLst>
              <a:ext uri="{FF2B5EF4-FFF2-40B4-BE49-F238E27FC236}">
                <a16:creationId xmlns:a16="http://schemas.microsoft.com/office/drawing/2014/main" id="{31019FB1-266C-C35C-7AB2-E15F8BFA01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2490" y="248249"/>
            <a:ext cx="4653122" cy="2866426"/>
          </a:xfrm>
          <a:prstGeom prst="rect">
            <a:avLst/>
          </a:prstGeom>
          <a:noFill/>
          <a:ln w="19050">
            <a:solidFill>
              <a:schemeClr val="tx1"/>
            </a:solidFill>
          </a:ln>
          <a:effectLst>
            <a:softEdge rad="0"/>
          </a:effectLst>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9D5F75C-613F-E318-9B39-7189D9582C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2488" y="3473457"/>
            <a:ext cx="4653119" cy="3136294"/>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36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52166BF-0946-419E-A3F5-F3510C5B2A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1E902070-A0E4-4756-B623-BA0AC4066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4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Gadgets on a desk">
            <a:extLst>
              <a:ext uri="{FF2B5EF4-FFF2-40B4-BE49-F238E27FC236}">
                <a16:creationId xmlns:a16="http://schemas.microsoft.com/office/drawing/2014/main" id="{4FD6A93C-4C05-8A60-5F79-5BFFE79455B9}"/>
              </a:ext>
            </a:extLst>
          </p:cNvPr>
          <p:cNvPicPr>
            <a:picLocks noChangeAspect="1"/>
          </p:cNvPicPr>
          <p:nvPr/>
        </p:nvPicPr>
        <p:blipFill rotWithShape="1">
          <a:blip r:embed="rId2">
            <a:duotone>
              <a:schemeClr val="accent1">
                <a:shade val="45000"/>
                <a:satMod val="135000"/>
              </a:schemeClr>
              <a:prstClr val="white"/>
            </a:duotone>
            <a:alphaModFix amt="35000"/>
          </a:blip>
          <a:srcRect t="8178" b="16822"/>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623622" y="1381760"/>
            <a:ext cx="4790440" cy="1712817"/>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General Information</a:t>
            </a:r>
          </a:p>
        </p:txBody>
      </p:sp>
      <p:cxnSp>
        <p:nvCxnSpPr>
          <p:cNvPr id="34"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5" name="Content Placeholder 2">
            <a:extLst>
              <a:ext uri="{FF2B5EF4-FFF2-40B4-BE49-F238E27FC236}">
                <a16:creationId xmlns:a16="http://schemas.microsoft.com/office/drawing/2014/main" id="{D5469614-A693-C603-1962-87A9616FB709}"/>
              </a:ext>
            </a:extLst>
          </p:cNvPr>
          <p:cNvSpPr>
            <a:spLocks noGrp="1"/>
          </p:cNvSpPr>
          <p:nvPr>
            <p:ph idx="1"/>
          </p:nvPr>
        </p:nvSpPr>
        <p:spPr>
          <a:xfrm>
            <a:off x="7229042" y="698643"/>
            <a:ext cx="4124758" cy="5301467"/>
          </a:xfrm>
        </p:spPr>
        <p:txBody>
          <a:bodyPr vert="horz" lIns="91440" tIns="45720" rIns="91440" bIns="45720" rtlCol="0" anchor="b">
            <a:normAutofit lnSpcReduction="10000"/>
          </a:bodyPr>
          <a:lstStyle/>
          <a:p>
            <a:r>
              <a:rPr lang="en-US" sz="1800" b="1" dirty="0">
                <a:solidFill>
                  <a:srgbClr val="FFFFFF"/>
                </a:solidFill>
                <a:latin typeface="Arial"/>
                <a:cs typeface="Arial"/>
              </a:rPr>
              <a:t>This project is meant to satisfy a need for people to display their Amiibo in a cool and unique way.</a:t>
            </a:r>
          </a:p>
          <a:p>
            <a:r>
              <a:rPr lang="en-US" sz="1800" b="1" dirty="0">
                <a:solidFill>
                  <a:srgbClr val="FFFFFF"/>
                </a:solidFill>
                <a:latin typeface="Arial"/>
                <a:cs typeface="Arial"/>
              </a:rPr>
              <a:t>Our philosophy for this project is that we treat this as if we were designing a product. </a:t>
            </a:r>
          </a:p>
          <a:p>
            <a:r>
              <a:rPr lang="en-US" sz="1800" b="1" dirty="0">
                <a:solidFill>
                  <a:srgbClr val="FFFFFF"/>
                </a:solidFill>
                <a:latin typeface="Arial"/>
                <a:cs typeface="Arial"/>
              </a:rPr>
              <a:t>An Amiibo, is a collectable figurine that is manufactured and sold by Nintendo, and have been a widely popular item across the world. </a:t>
            </a:r>
          </a:p>
          <a:p>
            <a:r>
              <a:rPr lang="en-US" sz="1800" b="1" dirty="0">
                <a:solidFill>
                  <a:srgbClr val="FFFFFF"/>
                </a:solidFill>
                <a:latin typeface="Arial"/>
                <a:cs typeface="Arial"/>
              </a:rPr>
              <a:t>Amiibo have an NFC chip inside of them which allows the figure to be scanned on an NFC reader and do various things in games or whatever it may be set to do. </a:t>
            </a:r>
          </a:p>
          <a:p>
            <a:r>
              <a:rPr lang="en-US" sz="1800" b="1" dirty="0">
                <a:solidFill>
                  <a:srgbClr val="FFFFFF"/>
                </a:solidFill>
                <a:latin typeface="Arial"/>
                <a:cs typeface="Arial"/>
              </a:rPr>
              <a:t>Each Amiibo has a unique NFC ID which we are going to pull and use to have our display case do things.</a:t>
            </a:r>
            <a:endParaRPr lang="en-US" sz="1800" b="1" dirty="0">
              <a:solidFill>
                <a:srgbClr val="FFFFFF"/>
              </a:solidFill>
            </a:endParaRPr>
          </a:p>
        </p:txBody>
      </p:sp>
      <p:sp>
        <p:nvSpPr>
          <p:cNvPr id="3" name="TextBox 2">
            <a:extLst>
              <a:ext uri="{FF2B5EF4-FFF2-40B4-BE49-F238E27FC236}">
                <a16:creationId xmlns:a16="http://schemas.microsoft.com/office/drawing/2014/main" id="{7389FC6E-A332-AABA-02ED-D273C1A8C73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4" name="TextBox 3">
            <a:extLst>
              <a:ext uri="{FF2B5EF4-FFF2-40B4-BE49-F238E27FC236}">
                <a16:creationId xmlns:a16="http://schemas.microsoft.com/office/drawing/2014/main" id="{DBF9BD82-1319-3192-5ECD-F47A6B2D122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144311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7EE0A6B3-EB7E-45AA-ADB6-138489E0CD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a:extLst>
              <a:ext uri="{FF2B5EF4-FFF2-40B4-BE49-F238E27FC236}">
                <a16:creationId xmlns:a16="http://schemas.microsoft.com/office/drawing/2014/main" id="{0C0EA1AB-DC8C-4976-9474-9313A673D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31" name="Picture 30" descr="CPU with binary numbers and blueprint">
            <a:extLst>
              <a:ext uri="{FF2B5EF4-FFF2-40B4-BE49-F238E27FC236}">
                <a16:creationId xmlns:a16="http://schemas.microsoft.com/office/drawing/2014/main" id="{923AE721-9338-1A0A-E7D6-528D37F52ACC}"/>
              </a:ext>
            </a:extLst>
          </p:cNvPr>
          <p:cNvPicPr>
            <a:picLocks noChangeAspect="1"/>
          </p:cNvPicPr>
          <p:nvPr/>
        </p:nvPicPr>
        <p:blipFill rotWithShape="1">
          <a:blip r:embed="rId2">
            <a:duotone>
              <a:schemeClr val="accent1">
                <a:shade val="45000"/>
                <a:satMod val="135000"/>
              </a:schemeClr>
              <a:prstClr val="white"/>
            </a:duotone>
            <a:alphaModFix amt="35000"/>
          </a:blip>
          <a:srcRect/>
          <a:stretch/>
        </p:blipFill>
        <p:spPr>
          <a:xfrm>
            <a:off x="20" y="-8877"/>
            <a:ext cx="12191980" cy="6858000"/>
          </a:xfrm>
          <a:prstGeom prst="rect">
            <a:avLst/>
          </a:prstGeom>
        </p:spPr>
      </p:pic>
      <p:sp>
        <p:nvSpPr>
          <p:cNvPr id="2" name="Title 1">
            <a:extLst>
              <a:ext uri="{FF2B5EF4-FFF2-40B4-BE49-F238E27FC236}">
                <a16:creationId xmlns:a16="http://schemas.microsoft.com/office/drawing/2014/main" id="{0D3BD2F6-38FF-882A-55E0-8A63160C7BBA}"/>
              </a:ext>
            </a:extLst>
          </p:cNvPr>
          <p:cNvSpPr>
            <a:spLocks noGrp="1"/>
          </p:cNvSpPr>
          <p:nvPr>
            <p:ph type="title"/>
          </p:nvPr>
        </p:nvSpPr>
        <p:spPr>
          <a:xfrm>
            <a:off x="1188069" y="-908385"/>
            <a:ext cx="5366040" cy="2344840"/>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Objective</a:t>
            </a:r>
          </a:p>
        </p:txBody>
      </p:sp>
      <p:sp>
        <p:nvSpPr>
          <p:cNvPr id="39"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1"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4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45"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5182DC7C-A70F-5A1D-2A99-908DD2857065}"/>
              </a:ext>
            </a:extLst>
          </p:cNvPr>
          <p:cNvSpPr>
            <a:spLocks noGrp="1"/>
          </p:cNvSpPr>
          <p:nvPr>
            <p:ph idx="1"/>
          </p:nvPr>
        </p:nvSpPr>
        <p:spPr>
          <a:xfrm>
            <a:off x="1188068" y="1436455"/>
            <a:ext cx="5366041" cy="2809114"/>
          </a:xfrm>
        </p:spPr>
        <p:txBody>
          <a:bodyPr vert="horz" lIns="91440" tIns="45720" rIns="91440" bIns="45720" rtlCol="0" anchor="t">
            <a:noAutofit/>
          </a:bodyPr>
          <a:lstStyle/>
          <a:p>
            <a:pPr indent="457200" rtl="0">
              <a:spcBef>
                <a:spcPts val="0"/>
              </a:spcBef>
              <a:spcAft>
                <a:spcPts val="0"/>
              </a:spcAft>
            </a:pPr>
            <a:r>
              <a:rPr lang="en-US" sz="1800" b="1" i="0" u="none" strike="noStrike" dirty="0">
                <a:solidFill>
                  <a:srgbClr val="FFFFFF"/>
                </a:solidFill>
                <a:effectLst/>
                <a:latin typeface="Arial" panose="020B0604020202020204" pitchFamily="34" charset="0"/>
                <a:cs typeface="Arial" panose="020B0604020202020204" pitchFamily="34" charset="0"/>
              </a:rPr>
              <a:t>Create a custom PCB complete with an Arduino microprocessor and built in LEDs to display figurines uniquely</a:t>
            </a:r>
            <a:r>
              <a:rPr lang="en-US" sz="1800" b="1" dirty="0">
                <a:solidFill>
                  <a:srgbClr val="FFFFFF"/>
                </a:solidFill>
                <a:latin typeface="Arial" panose="020B0604020202020204" pitchFamily="34" charset="0"/>
                <a:cs typeface="Arial" panose="020B0604020202020204" pitchFamily="34" charset="0"/>
              </a:rPr>
              <a:t> for </a:t>
            </a:r>
            <a:r>
              <a:rPr lang="en-US" sz="1800" b="1" i="0" u="none" strike="noStrike" dirty="0">
                <a:solidFill>
                  <a:srgbClr val="FFFFFF"/>
                </a:solidFill>
                <a:effectLst/>
                <a:latin typeface="Arial" panose="020B0604020202020204" pitchFamily="34" charset="0"/>
                <a:cs typeface="Arial" panose="020B0604020202020204" pitchFamily="34" charset="0"/>
              </a:rPr>
              <a:t>an Amiibo shelf display. </a:t>
            </a:r>
            <a:endParaRPr lang="en-US" sz="1800" b="1" dirty="0">
              <a:solidFill>
                <a:srgbClr val="FFFFFF"/>
              </a:solidFill>
              <a:latin typeface="Arial" panose="020B0604020202020204" pitchFamily="34" charset="0"/>
              <a:cs typeface="Arial" panose="020B0604020202020204" pitchFamily="34" charset="0"/>
            </a:endParaRPr>
          </a:p>
          <a:p>
            <a:pPr indent="0" rtl="0">
              <a:spcBef>
                <a:spcPts val="0"/>
              </a:spcBef>
              <a:spcAft>
                <a:spcPts val="0"/>
              </a:spcAft>
              <a:buNone/>
            </a:pPr>
            <a:endParaRPr lang="en-US" sz="1800" b="1" dirty="0">
              <a:solidFill>
                <a:srgbClr val="FFFFFF"/>
              </a:solidFill>
              <a:latin typeface="Arial" panose="020B0604020202020204" pitchFamily="34" charset="0"/>
              <a:cs typeface="Arial" panose="020B0604020202020204" pitchFamily="34" charset="0"/>
            </a:endParaRPr>
          </a:p>
          <a:p>
            <a:pPr indent="457200" rtl="0">
              <a:spcBef>
                <a:spcPts val="0"/>
              </a:spcBef>
              <a:spcAft>
                <a:spcPts val="0"/>
              </a:spcAft>
            </a:pPr>
            <a:r>
              <a:rPr lang="en-US" sz="1800" b="1" i="0" u="none" strike="noStrike" dirty="0">
                <a:solidFill>
                  <a:srgbClr val="FFFFFF"/>
                </a:solidFill>
                <a:effectLst/>
                <a:latin typeface="Arial" panose="020B0604020202020204" pitchFamily="34" charset="0"/>
                <a:cs typeface="Arial" panose="020B0604020202020204" pitchFamily="34" charset="0"/>
              </a:rPr>
              <a:t>The Amiibo display cases are planned to be modular and will ideally allow for the user to easily interconnect display cases as they wish.</a:t>
            </a:r>
          </a:p>
          <a:p>
            <a:pPr indent="457200" rtl="0">
              <a:spcBef>
                <a:spcPts val="0"/>
              </a:spcBef>
              <a:spcAft>
                <a:spcPts val="0"/>
              </a:spcAft>
            </a:pPr>
            <a:endParaRPr lang="en-US" sz="1800" b="1" dirty="0">
              <a:solidFill>
                <a:srgbClr val="FFFFFF"/>
              </a:solidFill>
              <a:latin typeface="Arial" panose="020B0604020202020204" pitchFamily="34" charset="0"/>
              <a:cs typeface="Arial" panose="020B0604020202020204" pitchFamily="34" charset="0"/>
            </a:endParaRPr>
          </a:p>
          <a:p>
            <a:pPr indent="457200" rtl="0">
              <a:spcBef>
                <a:spcPts val="0"/>
              </a:spcBef>
              <a:spcAft>
                <a:spcPts val="0"/>
              </a:spcAft>
            </a:pPr>
            <a:r>
              <a:rPr lang="en-US" sz="1800" b="1" i="0" u="none" strike="noStrike" dirty="0">
                <a:solidFill>
                  <a:srgbClr val="FFFFFF"/>
                </a:solidFill>
                <a:effectLst/>
                <a:latin typeface="Arial" panose="020B0604020202020204" pitchFamily="34" charset="0"/>
                <a:cs typeface="Arial" panose="020B0604020202020204" pitchFamily="34" charset="0"/>
              </a:rPr>
              <a:t> </a:t>
            </a:r>
            <a:r>
              <a:rPr lang="en-US" sz="1800" b="1" dirty="0">
                <a:solidFill>
                  <a:srgbClr val="FFFFFF"/>
                </a:solidFill>
                <a:latin typeface="Arial" panose="020B0604020202020204" pitchFamily="34" charset="0"/>
                <a:cs typeface="Arial" panose="020B0604020202020204" pitchFamily="34" charset="0"/>
              </a:rPr>
              <a:t>Modularity is planned to have power </a:t>
            </a:r>
            <a:r>
              <a:rPr lang="en-US" sz="1800" b="1" i="0" u="none" strike="noStrike" dirty="0">
                <a:solidFill>
                  <a:srgbClr val="FFFFFF"/>
                </a:solidFill>
                <a:effectLst/>
                <a:latin typeface="Arial" panose="020B0604020202020204" pitchFamily="34" charset="0"/>
                <a:cs typeface="Arial" panose="020B0604020202020204" pitchFamily="34" charset="0"/>
              </a:rPr>
              <a:t>transfer between units, so all shelves can be powered from a single power adapter. </a:t>
            </a:r>
          </a:p>
          <a:p>
            <a:pPr indent="457200" rtl="0">
              <a:spcBef>
                <a:spcPts val="0"/>
              </a:spcBef>
              <a:spcAft>
                <a:spcPts val="0"/>
              </a:spcAft>
            </a:pPr>
            <a:endParaRPr lang="en-US" sz="1800" b="1" i="0" u="none" strike="noStrike" dirty="0">
              <a:solidFill>
                <a:srgbClr val="FFFFFF"/>
              </a:solidFill>
              <a:effectLst/>
              <a:latin typeface="Arial" panose="020B0604020202020204" pitchFamily="34" charset="0"/>
              <a:cs typeface="Arial" panose="020B0604020202020204" pitchFamily="34" charset="0"/>
            </a:endParaRPr>
          </a:p>
          <a:p>
            <a:pPr indent="457200" rtl="0">
              <a:spcBef>
                <a:spcPts val="0"/>
              </a:spcBef>
              <a:spcAft>
                <a:spcPts val="0"/>
              </a:spcAft>
            </a:pPr>
            <a:r>
              <a:rPr lang="en-US" sz="1800" b="1" dirty="0">
                <a:solidFill>
                  <a:srgbClr val="FFFFFF"/>
                </a:solidFill>
                <a:latin typeface="Arial" panose="020B0604020202020204" pitchFamily="34" charset="0"/>
                <a:cs typeface="Arial" panose="020B0604020202020204" pitchFamily="34" charset="0"/>
              </a:rPr>
              <a:t>While this project is targeted towards people that are Amiibo collectors and Nintendo aficionados, the product can also be marketed towards the general population that want to add a cool display to their wall.</a:t>
            </a:r>
          </a:p>
        </p:txBody>
      </p:sp>
    </p:spTree>
    <p:extLst>
      <p:ext uri="{BB962C8B-B14F-4D97-AF65-F5344CB8AC3E}">
        <p14:creationId xmlns:p14="http://schemas.microsoft.com/office/powerpoint/2010/main" val="1441062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6059054" y="299509"/>
            <a:ext cx="5641531" cy="1918397"/>
          </a:xfrm>
        </p:spPr>
        <p:txBody>
          <a:bodyPr vert="horz" lIns="91440" tIns="45720" rIns="91440" bIns="45720" rtlCol="0" anchor="b">
            <a:normAutofit fontScale="90000"/>
          </a:bodyPr>
          <a:lstStyle/>
          <a:p>
            <a:r>
              <a:rPr lang="en-US" sz="5400" b="1" cap="all" dirty="0"/>
              <a:t>Software and Hardware</a:t>
            </a:r>
            <a:endParaRPr lang="en-US" sz="5400" b="1" i="0" kern="1200" cap="all" baseline="0" dirty="0">
              <a:latin typeface="+mj-lt"/>
              <a:ea typeface="+mj-ea"/>
              <a:cs typeface="+mj-cs"/>
            </a:endParaRPr>
          </a:p>
        </p:txBody>
      </p:sp>
      <p:sp>
        <p:nvSpPr>
          <p:cNvPr id="47" name="Rectangle 46">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Electronic circuit board">
            <a:extLst>
              <a:ext uri="{FF2B5EF4-FFF2-40B4-BE49-F238E27FC236}">
                <a16:creationId xmlns:a16="http://schemas.microsoft.com/office/drawing/2014/main" id="{16B6F5CB-48F2-C350-C081-AF30B947D086}"/>
              </a:ext>
            </a:extLst>
          </p:cNvPr>
          <p:cNvPicPr>
            <a:picLocks noChangeAspect="1"/>
          </p:cNvPicPr>
          <p:nvPr/>
        </p:nvPicPr>
        <p:blipFill rotWithShape="1">
          <a:blip r:embed="rId2"/>
          <a:srcRect l="37617" r="6696"/>
          <a:stretch/>
        </p:blipFill>
        <p:spPr>
          <a:xfrm>
            <a:off x="279143" y="299509"/>
            <a:ext cx="5221625" cy="6258983"/>
          </a:xfrm>
          <a:prstGeom prst="rect">
            <a:avLst/>
          </a:prstGeom>
        </p:spPr>
      </p:pic>
      <p:sp>
        <p:nvSpPr>
          <p:cNvPr id="3" name="Content Placeholder 2">
            <a:extLst>
              <a:ext uri="{FF2B5EF4-FFF2-40B4-BE49-F238E27FC236}">
                <a16:creationId xmlns:a16="http://schemas.microsoft.com/office/drawing/2014/main" id="{B7BDBA46-A699-21AD-94C0-4729A1746E2C}"/>
              </a:ext>
            </a:extLst>
          </p:cNvPr>
          <p:cNvSpPr>
            <a:spLocks noGrp="1"/>
          </p:cNvSpPr>
          <p:nvPr>
            <p:ph idx="1"/>
          </p:nvPr>
        </p:nvSpPr>
        <p:spPr>
          <a:xfrm>
            <a:off x="6392583" y="2425959"/>
            <a:ext cx="4914435" cy="4132531"/>
          </a:xfrm>
        </p:spPr>
        <p:txBody>
          <a:bodyPr vert="horz" lIns="91440" tIns="45720" rIns="91440" bIns="45720" rtlCol="0" anchor="t">
            <a:normAutofit/>
          </a:bodyPr>
          <a:lstStyle/>
          <a:p>
            <a:r>
              <a:rPr lang="en-US" sz="1800" b="1" dirty="0">
                <a:latin typeface="Arial"/>
                <a:cs typeface="Arial"/>
              </a:rPr>
              <a:t>A custom PCB board will be created that will incorporate LEDs for lighting up the figurines, as well as 3 NFC reading modules for detecting what figurine is placed on top of the NFC reader. </a:t>
            </a:r>
          </a:p>
          <a:p>
            <a:r>
              <a:rPr lang="en-US" sz="1800" b="1" dirty="0">
                <a:latin typeface="Arial"/>
                <a:cs typeface="Arial"/>
              </a:rPr>
              <a:t>Programming will be done to the microcontroller through the Arduino IDE that will operate both the LEDs attached to the board and the NFC reader that will be built into the board. </a:t>
            </a:r>
          </a:p>
          <a:p>
            <a:r>
              <a:rPr lang="en-US" sz="1800" b="1" dirty="0">
                <a:latin typeface="Arial"/>
                <a:cs typeface="Arial"/>
              </a:rPr>
              <a:t>We will be using Altium designer to construct the PCB boards. </a:t>
            </a:r>
          </a:p>
          <a:p>
            <a:r>
              <a:rPr lang="en-US" sz="1800" b="1">
                <a:latin typeface="Arial"/>
                <a:cs typeface="Arial"/>
              </a:rPr>
              <a:t>Tinker CAD</a:t>
            </a:r>
            <a:r>
              <a:rPr lang="en-US" sz="1800" b="1" dirty="0">
                <a:latin typeface="Arial"/>
                <a:cs typeface="Arial"/>
              </a:rPr>
              <a:t> will be used to design the physical shelf unit so we can 3D print it.</a:t>
            </a:r>
            <a:endParaRPr lang="en-US" sz="1800" b="1" dirty="0"/>
          </a:p>
        </p:txBody>
      </p:sp>
      <p:cxnSp>
        <p:nvCxnSpPr>
          <p:cNvPr id="49"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413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479394" y="1070800"/>
            <a:ext cx="3939688" cy="5583126"/>
          </a:xfrm>
        </p:spPr>
        <p:txBody>
          <a:bodyPr vert="horz" lIns="91440" tIns="45720" rIns="91440" bIns="45720" rtlCol="0">
            <a:normAutofit/>
          </a:bodyPr>
          <a:lstStyle/>
          <a:p>
            <a:pPr algn="r"/>
            <a:r>
              <a:rPr lang="en-US" sz="5000" b="1" i="0" kern="1200" cap="all" baseline="0" dirty="0">
                <a:latin typeface="+mj-lt"/>
                <a:ea typeface="+mj-ea"/>
                <a:cs typeface="+mj-cs"/>
              </a:rPr>
              <a:t>Research</a:t>
            </a:r>
          </a:p>
        </p:txBody>
      </p:sp>
      <p:cxnSp>
        <p:nvCxnSpPr>
          <p:cNvPr id="32" name="Straight Connector 31">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B7E6A8F-107E-9D0F-5520-B6E7222E1ED5}"/>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graphicFrame>
        <p:nvGraphicFramePr>
          <p:cNvPr id="26" name="Content Placeholder 2">
            <a:extLst>
              <a:ext uri="{FF2B5EF4-FFF2-40B4-BE49-F238E27FC236}">
                <a16:creationId xmlns:a16="http://schemas.microsoft.com/office/drawing/2014/main" id="{1D221B0D-D518-C328-F663-837B5B578341}"/>
              </a:ext>
            </a:extLst>
          </p:cNvPr>
          <p:cNvGraphicFramePr>
            <a:graphicFrameLocks noGrp="1"/>
          </p:cNvGraphicFramePr>
          <p:nvPr>
            <p:ph idx="1"/>
            <p:extLst>
              <p:ext uri="{D42A27DB-BD31-4B8C-83A1-F6EECF244321}">
                <p14:modId xmlns:p14="http://schemas.microsoft.com/office/powerpoint/2010/main" val="2956140472"/>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69186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EE0A6B3-EB7E-45AA-ADB6-138489E0CD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0C0EA1AB-DC8C-4976-9474-9313A673D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Electronics protoboard">
            <a:extLst>
              <a:ext uri="{FF2B5EF4-FFF2-40B4-BE49-F238E27FC236}">
                <a16:creationId xmlns:a16="http://schemas.microsoft.com/office/drawing/2014/main" id="{74C90DF5-0BDC-9A2B-C2BE-55112C38369F}"/>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1188068" y="381935"/>
            <a:ext cx="5968511" cy="1465526"/>
          </a:xfrm>
        </p:spPr>
        <p:txBody>
          <a:bodyPr vert="horz" lIns="91440" tIns="45720" rIns="91440" bIns="45720" rtlCol="0" anchor="b">
            <a:normAutofit/>
          </a:bodyPr>
          <a:lstStyle/>
          <a:p>
            <a:r>
              <a:rPr lang="en-US" sz="5000" b="1" i="0" kern="1200" cap="all" baseline="0" dirty="0">
                <a:solidFill>
                  <a:srgbClr val="FFFFFF"/>
                </a:solidFill>
              </a:rPr>
              <a:t>Parts To Order</a:t>
            </a:r>
          </a:p>
        </p:txBody>
      </p:sp>
      <p:sp>
        <p:nvSpPr>
          <p:cNvPr id="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E0BD387-0258-0E26-36B9-FB93C533F798}"/>
              </a:ext>
            </a:extLst>
          </p:cNvPr>
          <p:cNvSpPr>
            <a:spLocks noGrp="1"/>
          </p:cNvSpPr>
          <p:nvPr>
            <p:ph idx="1"/>
          </p:nvPr>
        </p:nvSpPr>
        <p:spPr>
          <a:xfrm>
            <a:off x="1188069" y="3175552"/>
            <a:ext cx="5366041" cy="2809114"/>
          </a:xfrm>
        </p:spPr>
        <p:txBody>
          <a:bodyPr vert="horz" lIns="91440" tIns="45720" rIns="91440" bIns="45720" rtlCol="0" anchor="ctr">
            <a:normAutofit/>
          </a:bodyPr>
          <a:lstStyle/>
          <a:p>
            <a:pPr rtl="0">
              <a:lnSpc>
                <a:spcPct val="150000"/>
              </a:lnSpc>
              <a:spcBef>
                <a:spcPts val="0"/>
              </a:spcBef>
              <a:spcAft>
                <a:spcPts val="600"/>
              </a:spcAft>
            </a:pPr>
            <a:r>
              <a:rPr lang="en-US" sz="1800" b="1" i="0" u="none" strike="noStrike" dirty="0">
                <a:solidFill>
                  <a:srgbClr val="FFFFFF"/>
                </a:solidFill>
                <a:effectLst/>
                <a:latin typeface="Arial" panose="020B0604020202020204" pitchFamily="34" charset="0"/>
                <a:cs typeface="Arial" panose="020B0604020202020204" pitchFamily="34" charset="0"/>
              </a:rPr>
              <a:t>3x </a:t>
            </a:r>
            <a:r>
              <a:rPr lang="en-US" sz="1800" b="1" i="0" u="sng" strike="noStrike" dirty="0">
                <a:solidFill>
                  <a:srgbClr val="FFFFFF"/>
                </a:solidFill>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NFC Reader</a:t>
            </a:r>
            <a:endParaRPr lang="en-US" sz="1800" b="1" dirty="0">
              <a:solidFill>
                <a:srgbClr val="FFFFFF"/>
              </a:solidFill>
              <a:effectLst/>
              <a:latin typeface="Arial" panose="020B0604020202020204" pitchFamily="34" charset="0"/>
              <a:cs typeface="Arial" panose="020B0604020202020204" pitchFamily="34" charset="0"/>
            </a:endParaRPr>
          </a:p>
          <a:p>
            <a:pPr rtl="0">
              <a:lnSpc>
                <a:spcPct val="150000"/>
              </a:lnSpc>
              <a:spcBef>
                <a:spcPts val="0"/>
              </a:spcBef>
              <a:spcAft>
                <a:spcPts val="600"/>
              </a:spcAft>
            </a:pPr>
            <a:r>
              <a:rPr lang="en-US" sz="1800" b="1" i="0" u="none" strike="noStrike" dirty="0">
                <a:solidFill>
                  <a:srgbClr val="FFFFFF"/>
                </a:solidFill>
                <a:effectLst/>
                <a:latin typeface="Arial" panose="020B0604020202020204" pitchFamily="34" charset="0"/>
                <a:cs typeface="Arial" panose="020B0604020202020204" pitchFamily="34" charset="0"/>
              </a:rPr>
              <a:t>1x </a:t>
            </a:r>
            <a:r>
              <a:rPr lang="en-US" sz="1800" b="1" i="0" u="sng" strike="noStrike" dirty="0">
                <a:solidFill>
                  <a:srgbClr val="FFFFFF"/>
                </a:solidFill>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Arduino Mega</a:t>
            </a:r>
            <a:endParaRPr lang="en-US" sz="1800" b="1" dirty="0">
              <a:solidFill>
                <a:srgbClr val="FFFFFF"/>
              </a:solidFill>
              <a:effectLst/>
              <a:latin typeface="Arial" panose="020B0604020202020204" pitchFamily="34" charset="0"/>
              <a:cs typeface="Arial" panose="020B0604020202020204" pitchFamily="34" charset="0"/>
            </a:endParaRPr>
          </a:p>
          <a:p>
            <a:pPr rtl="0">
              <a:lnSpc>
                <a:spcPct val="150000"/>
              </a:lnSpc>
              <a:spcBef>
                <a:spcPts val="0"/>
              </a:spcBef>
              <a:spcAft>
                <a:spcPts val="600"/>
              </a:spcAft>
            </a:pPr>
            <a:r>
              <a:rPr lang="en-US" sz="1800" b="1" i="0" u="none" strike="noStrike" dirty="0">
                <a:solidFill>
                  <a:srgbClr val="FFFFFF"/>
                </a:solidFill>
                <a:effectLst/>
                <a:latin typeface="Arial" panose="020B0604020202020204" pitchFamily="34" charset="0"/>
                <a:cs typeface="Arial" panose="020B0604020202020204" pitchFamily="34" charset="0"/>
              </a:rPr>
              <a:t>1x </a:t>
            </a:r>
            <a:r>
              <a:rPr lang="en-US" sz="1800" b="1" i="0" u="sng" strike="noStrike" dirty="0">
                <a:solidFill>
                  <a:srgbClr val="FFFFFF"/>
                </a:solidFill>
                <a:effectLst/>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Multi-Color LED</a:t>
            </a:r>
            <a:r>
              <a:rPr lang="en-US" sz="1800" b="1" i="0" u="none" strike="noStrike" dirty="0">
                <a:solidFill>
                  <a:srgbClr val="FFFFFF"/>
                </a:solidFill>
                <a:effectLst/>
                <a:latin typeface="Arial" panose="020B0604020202020204" pitchFamily="34" charset="0"/>
                <a:cs typeface="Arial" panose="020B0604020202020204" pitchFamily="34" charset="0"/>
              </a:rPr>
              <a:t> </a:t>
            </a:r>
            <a:r>
              <a:rPr lang="en-US" sz="1800" b="1" i="1" u="sng" dirty="0">
                <a:solidFill>
                  <a:srgbClr val="FFFFFF"/>
                </a:solidFill>
                <a:effectLst/>
                <a:latin typeface="Arial" panose="020B0604020202020204" pitchFamily="34" charset="0"/>
                <a:cs typeface="Arial" panose="020B0604020202020204" pitchFamily="34" charset="0"/>
              </a:rPr>
              <a:t>COMMON CATHODE</a:t>
            </a:r>
            <a:endParaRPr lang="en-US" sz="1800" b="1" dirty="0">
              <a:solidFill>
                <a:srgbClr val="FFFFFF"/>
              </a:solidFill>
              <a:effectLst/>
              <a:latin typeface="Arial" panose="020B0604020202020204" pitchFamily="34" charset="0"/>
              <a:cs typeface="Arial" panose="020B0604020202020204" pitchFamily="34" charset="0"/>
            </a:endParaRPr>
          </a:p>
          <a:p>
            <a:pPr rtl="0">
              <a:lnSpc>
                <a:spcPct val="150000"/>
              </a:lnSpc>
              <a:spcBef>
                <a:spcPts val="0"/>
              </a:spcBef>
              <a:spcAft>
                <a:spcPts val="600"/>
              </a:spcAft>
            </a:pPr>
            <a:r>
              <a:rPr lang="en-US" sz="1800" b="1" i="0" u="none" strike="noStrike" dirty="0">
                <a:solidFill>
                  <a:srgbClr val="FFFFFF"/>
                </a:solidFill>
                <a:effectLst/>
                <a:latin typeface="Arial" panose="020B0604020202020204" pitchFamily="34" charset="0"/>
                <a:cs typeface="Arial" panose="020B0604020202020204" pitchFamily="34" charset="0"/>
              </a:rPr>
              <a:t>1x </a:t>
            </a:r>
            <a:r>
              <a:rPr lang="en-US" sz="1800" b="1" i="0" u="sng" strike="noStrike" dirty="0">
                <a:solidFill>
                  <a:srgbClr val="FFFFFF"/>
                </a:solidFill>
                <a:effectLst/>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White Filament</a:t>
            </a:r>
            <a:endParaRPr lang="en-US" sz="1800" b="1" dirty="0">
              <a:solidFill>
                <a:srgbClr val="FFFFFF"/>
              </a:solidFill>
              <a:effectLst/>
              <a:latin typeface="Arial" panose="020B0604020202020204" pitchFamily="34" charset="0"/>
              <a:cs typeface="Arial" panose="020B0604020202020204" pitchFamily="34" charset="0"/>
            </a:endParaRPr>
          </a:p>
          <a:p>
            <a:pPr rtl="0">
              <a:lnSpc>
                <a:spcPct val="150000"/>
              </a:lnSpc>
              <a:spcBef>
                <a:spcPts val="0"/>
              </a:spcBef>
              <a:spcAft>
                <a:spcPts val="600"/>
              </a:spcAft>
            </a:pPr>
            <a:r>
              <a:rPr lang="en-US" sz="1800" b="1" i="0" u="none" strike="noStrike" dirty="0">
                <a:solidFill>
                  <a:srgbClr val="FFFFFF"/>
                </a:solidFill>
                <a:effectLst/>
                <a:latin typeface="Arial" panose="020B0604020202020204" pitchFamily="34" charset="0"/>
                <a:cs typeface="Arial" panose="020B0604020202020204" pitchFamily="34" charset="0"/>
              </a:rPr>
              <a:t>1x Custom PCB board</a:t>
            </a:r>
            <a:endParaRPr lang="en-US" sz="1800" b="1" dirty="0">
              <a:solidFill>
                <a:srgbClr val="FFFFFF"/>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4186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31" name="Straight Connector 1030">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033" name="Rectangle 103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9604C8D-6D12-39AB-010A-74F908A8395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2667" r="1"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5542585" y="5085184"/>
            <a:ext cx="5223019" cy="938785"/>
          </a:xfrm>
        </p:spPr>
        <p:txBody>
          <a:bodyPr vert="horz" lIns="91440" tIns="45720" rIns="91440" bIns="45720" rtlCol="0" anchor="b">
            <a:normAutofit/>
          </a:bodyPr>
          <a:lstStyle/>
          <a:p>
            <a:r>
              <a:rPr lang="en-US" sz="5000" b="1" i="0" kern="1200" cap="all" baseline="0" dirty="0">
                <a:solidFill>
                  <a:schemeClr val="tx1"/>
                </a:solidFill>
                <a:latin typeface="+mj-lt"/>
                <a:ea typeface="+mj-ea"/>
                <a:cs typeface="+mj-cs"/>
              </a:rPr>
              <a:t>Gantt</a:t>
            </a:r>
            <a:r>
              <a:rPr lang="en-US" sz="5400" b="1" i="0" kern="1200" cap="all" baseline="0" dirty="0">
                <a:solidFill>
                  <a:schemeClr val="tx1"/>
                </a:solidFill>
                <a:latin typeface="+mj-lt"/>
                <a:ea typeface="+mj-ea"/>
                <a:cs typeface="+mj-cs"/>
              </a:rPr>
              <a:t> Chart</a:t>
            </a:r>
          </a:p>
        </p:txBody>
      </p:sp>
    </p:spTree>
    <p:extLst>
      <p:ext uri="{BB962C8B-B14F-4D97-AF65-F5344CB8AC3E}">
        <p14:creationId xmlns:p14="http://schemas.microsoft.com/office/powerpoint/2010/main" val="80516697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EE0A6B3-EB7E-45AA-ADB6-138489E0CD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0C0EA1AB-DC8C-4976-9474-9313A673D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White puzzle with one red piece">
            <a:extLst>
              <a:ext uri="{FF2B5EF4-FFF2-40B4-BE49-F238E27FC236}">
                <a16:creationId xmlns:a16="http://schemas.microsoft.com/office/drawing/2014/main" id="{AC8407F8-3C5F-54FA-9FC0-36D172820F58}"/>
              </a:ext>
            </a:extLst>
          </p:cNvPr>
          <p:cNvPicPr>
            <a:picLocks noChangeAspect="1"/>
          </p:cNvPicPr>
          <p:nvPr/>
        </p:nvPicPr>
        <p:blipFill rotWithShape="1">
          <a:blip r:embed="rId2">
            <a:duotone>
              <a:schemeClr val="accent1">
                <a:shade val="45000"/>
                <a:satMod val="135000"/>
              </a:schemeClr>
              <a:prstClr val="white"/>
            </a:duotone>
            <a:alphaModFix amt="35000"/>
          </a:blip>
          <a:srcRect/>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1188068" y="381935"/>
            <a:ext cx="6220437" cy="1754775"/>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Responsibilities</a:t>
            </a:r>
          </a:p>
        </p:txBody>
      </p:sp>
      <p:sp>
        <p:nvSpPr>
          <p:cNvPr id="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FF9026-F966-2419-EDA8-E172CBAD6C2A}"/>
              </a:ext>
            </a:extLst>
          </p:cNvPr>
          <p:cNvSpPr>
            <a:spLocks noGrp="1"/>
          </p:cNvSpPr>
          <p:nvPr>
            <p:ph idx="1"/>
          </p:nvPr>
        </p:nvSpPr>
        <p:spPr>
          <a:xfrm>
            <a:off x="1188069" y="3175552"/>
            <a:ext cx="5366041" cy="2809114"/>
          </a:xfrm>
        </p:spPr>
        <p:txBody>
          <a:bodyPr vert="horz" lIns="91440" tIns="45720" rIns="91440" bIns="45720" rtlCol="0" anchor="t">
            <a:normAutofit/>
          </a:bodyPr>
          <a:lstStyle/>
          <a:p>
            <a:pPr marL="0" indent="0">
              <a:buNone/>
            </a:pPr>
            <a:endParaRPr lang="en-US" sz="1800" dirty="0">
              <a:solidFill>
                <a:srgbClr val="FFFFFF"/>
              </a:solidFill>
              <a:latin typeface="Arial"/>
              <a:cs typeface="Arial"/>
            </a:endParaRPr>
          </a:p>
          <a:p>
            <a:r>
              <a:rPr lang="en-US" sz="1800" b="1">
                <a:solidFill>
                  <a:srgbClr val="FFFFFF"/>
                </a:solidFill>
                <a:latin typeface="Arial" panose="020B0604020202020204" pitchFamily="34" charset="0"/>
                <a:cs typeface="Arial" panose="020B0604020202020204" pitchFamily="34" charset="0"/>
              </a:rPr>
              <a:t>Finish project steps in a timely manner</a:t>
            </a:r>
            <a:endParaRPr lang="en-US" sz="1800" b="1">
              <a:solidFill>
                <a:srgbClr val="000000"/>
              </a:solidFill>
              <a:latin typeface="Arial" panose="020B0604020202020204" pitchFamily="34" charset="0"/>
              <a:cs typeface="Arial" panose="020B0604020202020204" pitchFamily="34" charset="0"/>
            </a:endParaRPr>
          </a:p>
          <a:p>
            <a:r>
              <a:rPr lang="en-US" sz="1800" b="1">
                <a:solidFill>
                  <a:srgbClr val="FFFFFF"/>
                </a:solidFill>
                <a:latin typeface="Arial" panose="020B0604020202020204" pitchFamily="34" charset="0"/>
                <a:cs typeface="Arial" panose="020B0604020202020204" pitchFamily="34" charset="0"/>
              </a:rPr>
              <a:t> Adhering to due dates</a:t>
            </a:r>
            <a:endParaRPr lang="en-US" sz="1800" b="1">
              <a:solidFill>
                <a:srgbClr val="000000"/>
              </a:solidFill>
              <a:latin typeface="Arial" panose="020B0604020202020204" pitchFamily="34" charset="0"/>
              <a:cs typeface="Arial" panose="020B0604020202020204" pitchFamily="34" charset="0"/>
            </a:endParaRPr>
          </a:p>
          <a:p>
            <a:r>
              <a:rPr lang="en-US" sz="1800" b="1">
                <a:solidFill>
                  <a:srgbClr val="FFFFFF"/>
                </a:solidFill>
                <a:latin typeface="Arial" panose="020B0604020202020204" pitchFamily="34" charset="0"/>
                <a:cs typeface="Arial" panose="020B0604020202020204" pitchFamily="34" charset="0"/>
              </a:rPr>
              <a:t> Equal sharing of project roles</a:t>
            </a:r>
          </a:p>
          <a:p>
            <a:r>
              <a:rPr lang="en-US" sz="1800" b="1">
                <a:solidFill>
                  <a:srgbClr val="FFFFFF"/>
                </a:solidFill>
                <a:latin typeface="Arial" panose="020B0604020202020204" pitchFamily="34" charset="0"/>
                <a:cs typeface="Arial" panose="020B0604020202020204" pitchFamily="34" charset="0"/>
              </a:rPr>
              <a:t>Assisting other team members with their responsibilities</a:t>
            </a:r>
          </a:p>
          <a:p>
            <a:r>
              <a:rPr lang="en-US" sz="1800" b="1">
                <a:solidFill>
                  <a:srgbClr val="FFFFFF"/>
                </a:solidFill>
                <a:latin typeface="Arial" panose="020B0604020202020204" pitchFamily="34" charset="0"/>
                <a:cs typeface="Arial" panose="020B0604020202020204" pitchFamily="34" charset="0"/>
              </a:rPr>
              <a:t>Concise communication between team members though Jira</a:t>
            </a:r>
          </a:p>
        </p:txBody>
      </p:sp>
    </p:spTree>
    <p:extLst>
      <p:ext uri="{BB962C8B-B14F-4D97-AF65-F5344CB8AC3E}">
        <p14:creationId xmlns:p14="http://schemas.microsoft.com/office/powerpoint/2010/main" val="145983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EE0A6B3-EB7E-45AA-ADB6-138489E0CD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a:extLst>
              <a:ext uri="{FF2B5EF4-FFF2-40B4-BE49-F238E27FC236}">
                <a16:creationId xmlns:a16="http://schemas.microsoft.com/office/drawing/2014/main" id="{0C0EA1AB-DC8C-4976-9474-9313A673D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26" name="Picture 25" descr="An electronic circuit board in blue colour">
            <a:extLst>
              <a:ext uri="{FF2B5EF4-FFF2-40B4-BE49-F238E27FC236}">
                <a16:creationId xmlns:a16="http://schemas.microsoft.com/office/drawing/2014/main" id="{84F78232-E653-5860-2D1F-9A78F2353E46}"/>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8877"/>
            <a:ext cx="12191980" cy="6858000"/>
          </a:xfrm>
          <a:prstGeom prst="rect">
            <a:avLst/>
          </a:prstGeom>
        </p:spPr>
      </p:pic>
      <p:sp>
        <p:nvSpPr>
          <p:cNvPr id="2" name="Title 1">
            <a:extLst>
              <a:ext uri="{FF2B5EF4-FFF2-40B4-BE49-F238E27FC236}">
                <a16:creationId xmlns:a16="http://schemas.microsoft.com/office/drawing/2014/main" id="{7A4F2861-CC20-E470-6EDC-E38C082CAE3F}"/>
              </a:ext>
            </a:extLst>
          </p:cNvPr>
          <p:cNvSpPr>
            <a:spLocks noGrp="1"/>
          </p:cNvSpPr>
          <p:nvPr>
            <p:ph type="title"/>
          </p:nvPr>
        </p:nvSpPr>
        <p:spPr>
          <a:xfrm>
            <a:off x="1188069" y="381935"/>
            <a:ext cx="5366040" cy="1362889"/>
          </a:xfrm>
        </p:spPr>
        <p:txBody>
          <a:bodyPr vert="horz" lIns="91440" tIns="45720" rIns="91440" bIns="45720" rtlCol="0" anchor="b">
            <a:normAutofit/>
          </a:bodyPr>
          <a:lstStyle/>
          <a:p>
            <a:r>
              <a:rPr lang="en-US" sz="5000" b="1" i="0" kern="1200" cap="all" baseline="0" dirty="0">
                <a:solidFill>
                  <a:srgbClr val="FFFFFF"/>
                </a:solidFill>
                <a:latin typeface="+mj-lt"/>
                <a:ea typeface="+mj-ea"/>
                <a:cs typeface="+mj-cs"/>
              </a:rPr>
              <a:t>Roles</a:t>
            </a:r>
          </a:p>
        </p:txBody>
      </p:sp>
      <p:sp>
        <p:nvSpPr>
          <p:cNvPr id="3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38"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3B325AF-5D41-1C33-459D-F04331654904}"/>
              </a:ext>
            </a:extLst>
          </p:cNvPr>
          <p:cNvSpPr>
            <a:spLocks noGrp="1"/>
          </p:cNvSpPr>
          <p:nvPr>
            <p:ph idx="1"/>
          </p:nvPr>
        </p:nvSpPr>
        <p:spPr>
          <a:xfrm>
            <a:off x="1188069" y="3175552"/>
            <a:ext cx="5366041" cy="2809114"/>
          </a:xfrm>
        </p:spPr>
        <p:txBody>
          <a:bodyPr vert="horz" lIns="91440" tIns="45720" rIns="91440" bIns="45720" rtlCol="0" anchor="t">
            <a:noAutofit/>
          </a:bodyPr>
          <a:lstStyle/>
          <a:p>
            <a:r>
              <a:rPr lang="en-US" sz="1800" b="1" dirty="0">
                <a:solidFill>
                  <a:srgbClr val="FFFFFF"/>
                </a:solidFill>
                <a:latin typeface="Arial" panose="020B0604020202020204" pitchFamily="34" charset="0"/>
                <a:cs typeface="Arial" panose="020B0604020202020204" pitchFamily="34" charset="0"/>
              </a:rPr>
              <a:t>Joaquin - NFC Research, PCB design/circuit logic, physical design ideas,</a:t>
            </a:r>
          </a:p>
          <a:p>
            <a:r>
              <a:rPr lang="en-US" sz="1800" b="1" dirty="0">
                <a:solidFill>
                  <a:srgbClr val="FFFFFF"/>
                </a:solidFill>
                <a:latin typeface="Arial" panose="020B0604020202020204" pitchFamily="34" charset="0"/>
                <a:cs typeface="Arial" panose="020B0604020202020204" pitchFamily="34" charset="0"/>
              </a:rPr>
              <a:t>Alex - NFC research, PCB design, parts design research</a:t>
            </a:r>
          </a:p>
          <a:p>
            <a:r>
              <a:rPr lang="en-US" sz="1800" b="1" dirty="0">
                <a:solidFill>
                  <a:srgbClr val="FFFFFF"/>
                </a:solidFill>
                <a:latin typeface="Arial" panose="020B0604020202020204" pitchFamily="34" charset="0"/>
                <a:cs typeface="Arial" panose="020B0604020202020204" pitchFamily="34" charset="0"/>
              </a:rPr>
              <a:t>Dylan - 3D modeling, PCB design, circuit logic designer, programming</a:t>
            </a:r>
          </a:p>
          <a:p>
            <a:r>
              <a:rPr lang="en-US" sz="1800" b="1" dirty="0">
                <a:solidFill>
                  <a:srgbClr val="FFFFFF"/>
                </a:solidFill>
                <a:latin typeface="Arial" panose="020B0604020202020204" pitchFamily="34" charset="0"/>
                <a:cs typeface="Arial" panose="020B0604020202020204" pitchFamily="34" charset="0"/>
              </a:rPr>
              <a:t>Austin - parts design research, programming, amiibo reverse-engineering, physical design ideas</a:t>
            </a:r>
          </a:p>
          <a:p>
            <a:br>
              <a:rPr lang="en-US" sz="1800" b="1" dirty="0">
                <a:solidFill>
                  <a:srgbClr val="FFFFFF"/>
                </a:solidFill>
                <a:latin typeface="Arial" panose="020B0604020202020204" pitchFamily="34" charset="0"/>
                <a:cs typeface="Arial" panose="020B0604020202020204" pitchFamily="34" charset="0"/>
              </a:rPr>
            </a:br>
            <a:endParaRPr lang="en-US" sz="1800" b="1"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2940112"/>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docProps/app.xml><?xml version="1.0" encoding="utf-8"?>
<Properties xmlns="http://schemas.openxmlformats.org/officeDocument/2006/extended-properties" xmlns:vt="http://schemas.openxmlformats.org/officeDocument/2006/docPropsVTypes">
  <TotalTime>78</TotalTime>
  <Words>878</Words>
  <Application>Microsoft Office PowerPoint</Application>
  <PresentationFormat>Widescreen</PresentationFormat>
  <Paragraphs>67</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Univers</vt:lpstr>
      <vt:lpstr>GradientVTI</vt:lpstr>
      <vt:lpstr> NFC Amiibo Display Shelf</vt:lpstr>
      <vt:lpstr>General Information</vt:lpstr>
      <vt:lpstr>Objective</vt:lpstr>
      <vt:lpstr>Software and Hardware</vt:lpstr>
      <vt:lpstr>Research</vt:lpstr>
      <vt:lpstr>Parts To Order</vt:lpstr>
      <vt:lpstr>Gantt Chart</vt:lpstr>
      <vt:lpstr>Responsibilities</vt:lpstr>
      <vt:lpstr>Roles</vt:lpstr>
      <vt:lpstr>Test to do When Complete</vt:lpstr>
      <vt:lpstr>Code of Ethics</vt:lpstr>
      <vt:lpstr>General Scope of the Project</vt:lpstr>
      <vt:lpstr>Layout of the Project</vt:lpstr>
      <vt:lpstr>Internal circuitry Logic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Robens, Dylan</dc:creator>
  <cp:lastModifiedBy>Sabin, Joaquin</cp:lastModifiedBy>
  <cp:revision>2</cp:revision>
  <dcterms:created xsi:type="dcterms:W3CDTF">2023-09-28T15:30:04Z</dcterms:created>
  <dcterms:modified xsi:type="dcterms:W3CDTF">2023-09-28T16:49:15Z</dcterms:modified>
</cp:coreProperties>
</file>

<file path=docProps/thumbnail.jpeg>
</file>